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3" r:id="rId3"/>
    <p:sldId id="265" r:id="rId4"/>
    <p:sldId id="262" r:id="rId5"/>
    <p:sldId id="261" r:id="rId6"/>
    <p:sldId id="266" r:id="rId7"/>
    <p:sldId id="260" r:id="rId8"/>
    <p:sldId id="259" r:id="rId9"/>
    <p:sldId id="32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566A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1503" autoAdjust="0"/>
  </p:normalViewPr>
  <p:slideViewPr>
    <p:cSldViewPr snapToGrid="0">
      <p:cViewPr varScale="1">
        <p:scale>
          <a:sx n="45" d="100"/>
          <a:sy n="45" d="100"/>
        </p:scale>
        <p:origin x="14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1FC346-1ABB-4946-A157-6D78AB5F5F14}" type="datetimeFigureOut">
              <a:rPr lang="en-AU" smtClean="0"/>
              <a:t>19/04/2022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137A9-7440-44FF-8F4A-99C9252E19F2}" type="slidenum">
              <a:rPr lang="en-AU" smtClean="0"/>
              <a:t>‹#›</a:t>
            </a:fld>
            <a:endParaRPr lang="en-AU"/>
          </a:p>
        </p:txBody>
      </p:sp>
    </p:spTree>
    <p:extLst>
      <p:ext uri="{BB962C8B-B14F-4D97-AF65-F5344CB8AC3E}">
        <p14:creationId xmlns:p14="http://schemas.microsoft.com/office/powerpoint/2010/main" val="171102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D1137A9-7440-44FF-8F4A-99C9252E19F2}" type="slidenum">
              <a:rPr lang="en-AU" smtClean="0"/>
              <a:t>1</a:t>
            </a:fld>
            <a:endParaRPr lang="en-AU"/>
          </a:p>
        </p:txBody>
      </p:sp>
    </p:spTree>
    <p:extLst>
      <p:ext uri="{BB962C8B-B14F-4D97-AF65-F5344CB8AC3E}">
        <p14:creationId xmlns:p14="http://schemas.microsoft.com/office/powerpoint/2010/main" val="4028503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In trauma there is an injury to the psychological system.  Cant function or functioning becomes impaired.  Basic things become difficult or exhausting.  Take extra time on tasks that were previously mindless.  WE maintain arousal (</a:t>
            </a:r>
            <a:r>
              <a:rPr lang="en-AU" dirty="0" err="1"/>
              <a:t>Hyperviginlance</a:t>
            </a:r>
            <a:r>
              <a:rPr lang="en-AU" dirty="0"/>
              <a:t>/not feeling safe) sticking to the tragedy and can become isolated from rest of life.    </a:t>
            </a:r>
          </a:p>
          <a:p>
            <a:r>
              <a:rPr lang="en-AU" dirty="0"/>
              <a:t>Grief on the other hand can mean the reorganising of life around the absence of a loved one.  It is often letting go, reducing arousal so change can occur.  Change cannot occur with constant arousal so oftentimes we need to start with regulation.  Concern also sits with life of person deceased and loss of future connection.    Therefore grief can only be addressed when trauma has been managed.  </a:t>
            </a:r>
          </a:p>
          <a:p>
            <a:r>
              <a:rPr lang="en-AU" dirty="0"/>
              <a:t>Therefore trauma reactions have to be managed first.  </a:t>
            </a:r>
          </a:p>
          <a:p>
            <a:endParaRPr lang="en-AU" dirty="0"/>
          </a:p>
        </p:txBody>
      </p:sp>
      <p:sp>
        <p:nvSpPr>
          <p:cNvPr id="4" name="Slide Number Placeholder 3"/>
          <p:cNvSpPr>
            <a:spLocks noGrp="1"/>
          </p:cNvSpPr>
          <p:nvPr>
            <p:ph type="sldNum" sz="quarter" idx="5"/>
          </p:nvPr>
        </p:nvSpPr>
        <p:spPr/>
        <p:txBody>
          <a:bodyPr/>
          <a:lstStyle/>
          <a:p>
            <a:fld id="{38144B5E-8258-450D-8951-4B79009E6F07}" type="slidenum">
              <a:rPr lang="en-AU" smtClean="0"/>
              <a:t>3</a:t>
            </a:fld>
            <a:endParaRPr lang="en-AU"/>
          </a:p>
        </p:txBody>
      </p:sp>
    </p:spTree>
    <p:extLst>
      <p:ext uri="{BB962C8B-B14F-4D97-AF65-F5344CB8AC3E}">
        <p14:creationId xmlns:p14="http://schemas.microsoft.com/office/powerpoint/2010/main" val="3981278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Understand that when informing a workplace that this has taken place ask person providing information to ensure that they talk to the fact that this kind of loss is not normal bereavement, but a traumatic loss.  Traumatic losses can create issues in how we grieve and what that can look like.  The response to how a death is dealt with when it’s a traumatic loss is not always the same in how its managed (</a:t>
            </a:r>
            <a:r>
              <a:rPr lang="en-AU" dirty="0" err="1"/>
              <a:t>Eg</a:t>
            </a:r>
            <a:r>
              <a:rPr lang="en-AU" dirty="0"/>
              <a:t>: coronial and police investigations, stigma, guilt/shame issues etc)  </a:t>
            </a:r>
          </a:p>
          <a:p>
            <a:r>
              <a:rPr lang="en-AU" dirty="0"/>
              <a:t>It is ok for some of this information to be provided to a workspace with resources on how people can be supported.  These resources are freely available on Standby Website.  </a:t>
            </a:r>
          </a:p>
          <a:p>
            <a:endParaRPr lang="en-AU" dirty="0"/>
          </a:p>
          <a:p>
            <a:r>
              <a:rPr lang="en-AU" dirty="0"/>
              <a:t>By directing information what we can do is ensure that individuals are being provided information as most people are at sea when it comes to managing this type of information.  They often don’t know what to say or what to do.  Its ok if you have support from a service to ask if they can provide information about what to expect.  To also provide strategies and support information about how they can support someone moving back into a workspace.  </a:t>
            </a:r>
          </a:p>
          <a:p>
            <a:endParaRPr lang="en-AU" dirty="0"/>
          </a:p>
        </p:txBody>
      </p:sp>
      <p:sp>
        <p:nvSpPr>
          <p:cNvPr id="4" name="Slide Number Placeholder 3"/>
          <p:cNvSpPr>
            <a:spLocks noGrp="1"/>
          </p:cNvSpPr>
          <p:nvPr>
            <p:ph type="sldNum" sz="quarter" idx="5"/>
          </p:nvPr>
        </p:nvSpPr>
        <p:spPr/>
        <p:txBody>
          <a:bodyPr/>
          <a:lstStyle/>
          <a:p>
            <a:fld id="{CD1137A9-7440-44FF-8F4A-99C9252E19F2}" type="slidenum">
              <a:rPr lang="en-AU" smtClean="0"/>
              <a:t>4</a:t>
            </a:fld>
            <a:endParaRPr lang="en-AU"/>
          </a:p>
        </p:txBody>
      </p:sp>
    </p:spTree>
    <p:extLst>
      <p:ext uri="{BB962C8B-B14F-4D97-AF65-F5344CB8AC3E}">
        <p14:creationId xmlns:p14="http://schemas.microsoft.com/office/powerpoint/2010/main" val="549850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D1137A9-7440-44FF-8F4A-99C9252E19F2}" type="slidenum">
              <a:rPr lang="en-AU" smtClean="0"/>
              <a:t>5</a:t>
            </a:fld>
            <a:endParaRPr lang="en-AU"/>
          </a:p>
        </p:txBody>
      </p:sp>
    </p:spTree>
    <p:extLst>
      <p:ext uri="{BB962C8B-B14F-4D97-AF65-F5344CB8AC3E}">
        <p14:creationId xmlns:p14="http://schemas.microsoft.com/office/powerpoint/2010/main" val="2517486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D1137A9-7440-44FF-8F4A-99C9252E19F2}" type="slidenum">
              <a:rPr lang="en-AU" smtClean="0"/>
              <a:t>8</a:t>
            </a:fld>
            <a:endParaRPr lang="en-AU"/>
          </a:p>
        </p:txBody>
      </p:sp>
    </p:spTree>
    <p:extLst>
      <p:ext uri="{BB962C8B-B14F-4D97-AF65-F5344CB8AC3E}">
        <p14:creationId xmlns:p14="http://schemas.microsoft.com/office/powerpoint/2010/main" val="1669054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latin typeface="Calibri" pitchFamily="34" charset="0"/>
                <a:cs typeface="Calibri" pitchFamily="34" charset="0"/>
              </a:rPr>
              <a:t>Give participants a list of resources and services.   Bring brochures to hand out / have on display for participants </a:t>
            </a:r>
          </a:p>
        </p:txBody>
      </p:sp>
      <p:sp>
        <p:nvSpPr>
          <p:cNvPr id="4" name="Slide Number Placeholder 3"/>
          <p:cNvSpPr>
            <a:spLocks noGrp="1"/>
          </p:cNvSpPr>
          <p:nvPr>
            <p:ph type="sldNum" sz="quarter" idx="10"/>
          </p:nvPr>
        </p:nvSpPr>
        <p:spPr/>
        <p:txBody>
          <a:bodyPr/>
          <a:lstStyle/>
          <a:p>
            <a:pPr defTabSz="910258">
              <a:defRPr/>
            </a:pPr>
            <a:fld id="{92BA3EC3-1526-7F44-A4A6-4A8D1C6CB79C}" type="slidenum">
              <a:rPr lang="en-US">
                <a:solidFill>
                  <a:prstClr val="black"/>
                </a:solidFill>
                <a:latin typeface="Calibri"/>
              </a:rPr>
              <a:pPr defTabSz="910258">
                <a:defRPr/>
              </a:pPr>
              <a:t>9</a:t>
            </a:fld>
            <a:endParaRPr lang="en-US">
              <a:solidFill>
                <a:prstClr val="black"/>
              </a:solidFill>
              <a:latin typeface="Calibri"/>
            </a:endParaRPr>
          </a:p>
        </p:txBody>
      </p:sp>
    </p:spTree>
    <p:extLst>
      <p:ext uri="{BB962C8B-B14F-4D97-AF65-F5344CB8AC3E}">
        <p14:creationId xmlns:p14="http://schemas.microsoft.com/office/powerpoint/2010/main" val="480257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6C0AF-BB41-446F-894E-0105103642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F886E57C-0939-4502-9AE7-540637AE8E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DBDE9BBF-3B6F-45EB-98C5-8A248ED1150C}"/>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5" name="Footer Placeholder 4">
            <a:extLst>
              <a:ext uri="{FF2B5EF4-FFF2-40B4-BE49-F238E27FC236}">
                <a16:creationId xmlns:a16="http://schemas.microsoft.com/office/drawing/2014/main" id="{22391547-216F-47AF-920D-F1B4300EBDA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72EBE2F-E838-4D85-8E77-36AB69180F73}"/>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1859050676"/>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5FB07-CB5D-40B3-9399-8B4F34AF33FF}"/>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9B86E72-63B8-4EC8-ABF9-D7DEC2184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D76047D-EFAA-4AAD-B987-D037FFD85220}"/>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5" name="Footer Placeholder 4">
            <a:extLst>
              <a:ext uri="{FF2B5EF4-FFF2-40B4-BE49-F238E27FC236}">
                <a16:creationId xmlns:a16="http://schemas.microsoft.com/office/drawing/2014/main" id="{55B1BFE2-798D-49A6-BC8C-79B5A8EF542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6DF27E8-E0E8-4744-89F2-44EA74D08461}"/>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3285192528"/>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0C0A02-E21D-4E8E-8B7E-0E59C1037B4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70C5866-2FED-4F0E-8AD0-34CB809980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DD538B2-0AE5-46D1-BC7A-28AD93761661}"/>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5" name="Footer Placeholder 4">
            <a:extLst>
              <a:ext uri="{FF2B5EF4-FFF2-40B4-BE49-F238E27FC236}">
                <a16:creationId xmlns:a16="http://schemas.microsoft.com/office/drawing/2014/main" id="{5198D1D1-CFFC-4C13-B06A-BDCD11E6B09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1A2326C-735D-43AE-B1B8-42D0473709C5}"/>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1618898410"/>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ED5A7-2469-407E-97C0-639BEBFCC57A}"/>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9577070-C2D8-48BC-884E-BE56E85D46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6077313-8122-4E48-BF30-97A605542B50}"/>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5" name="Footer Placeholder 4">
            <a:extLst>
              <a:ext uri="{FF2B5EF4-FFF2-40B4-BE49-F238E27FC236}">
                <a16:creationId xmlns:a16="http://schemas.microsoft.com/office/drawing/2014/main" id="{4390B34E-8E5B-4A5F-A0DC-B41D1F38D3C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3706D44-7EB2-4EFF-9B85-4E786AA0C940}"/>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1626821242"/>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4EB7F-E02E-45C3-8CBB-C0DC9B118F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328F9D68-E7FB-412A-8CE9-F5BF8EC875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CA4853-CDE6-43C5-8E2D-456E6C0969A9}"/>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5" name="Footer Placeholder 4">
            <a:extLst>
              <a:ext uri="{FF2B5EF4-FFF2-40B4-BE49-F238E27FC236}">
                <a16:creationId xmlns:a16="http://schemas.microsoft.com/office/drawing/2014/main" id="{BB6CBD5C-0331-442F-B738-E5D5F29F198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E9059F3-760E-4EF9-89CC-61218EF19DF1}"/>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558673764"/>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67F8E-995C-45EC-9AFE-B1E5907663C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6E914283-0EB9-483B-8601-CE7E80D145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55CA710-6E79-40FF-A18A-6BC95DB0C8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7841CE81-6463-462D-8057-CE8D52813976}"/>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6" name="Footer Placeholder 5">
            <a:extLst>
              <a:ext uri="{FF2B5EF4-FFF2-40B4-BE49-F238E27FC236}">
                <a16:creationId xmlns:a16="http://schemas.microsoft.com/office/drawing/2014/main" id="{4DD833DE-4F8F-4728-B76F-7E89D46145C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DF703F6-B581-4C6A-BA69-B4543FBEA9EB}"/>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1030370740"/>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8A611-0715-4642-8069-B20336194A3C}"/>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E917AE3-090D-440A-90FA-BF60801B2D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C969E7-9E63-498C-A670-F450762489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5E1C60D1-E099-4094-A124-6BC0FED7F4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3CCC2F-1E12-4992-AD8B-270F2F2E39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9DE30710-DEA4-4071-AC57-2F15BE2A0B15}"/>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8" name="Footer Placeholder 7">
            <a:extLst>
              <a:ext uri="{FF2B5EF4-FFF2-40B4-BE49-F238E27FC236}">
                <a16:creationId xmlns:a16="http://schemas.microsoft.com/office/drawing/2014/main" id="{A4AD0B84-7B41-4BE0-9823-516D74935648}"/>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23E1B253-732E-4C65-82F9-918C2FAFB05E}"/>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1927031885"/>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3493C-2D58-4007-B2F8-DCD680BBD571}"/>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C452D344-799B-4A09-AC38-4EEB44FDEB51}"/>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4" name="Footer Placeholder 3">
            <a:extLst>
              <a:ext uri="{FF2B5EF4-FFF2-40B4-BE49-F238E27FC236}">
                <a16:creationId xmlns:a16="http://schemas.microsoft.com/office/drawing/2014/main" id="{5C914C59-31EE-4C11-A05D-34AD434C623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B0EF90EE-B86F-4497-8F97-D89F72D71822}"/>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3335332944"/>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7BC76B-E9BC-48B5-83C9-B7A9D2166350}"/>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3" name="Footer Placeholder 2">
            <a:extLst>
              <a:ext uri="{FF2B5EF4-FFF2-40B4-BE49-F238E27FC236}">
                <a16:creationId xmlns:a16="http://schemas.microsoft.com/office/drawing/2014/main" id="{0394B6D0-88AD-45EE-819D-09B7C75FA281}"/>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9E156BBC-9528-4965-92CA-4CC1EAF853E0}"/>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2121750781"/>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EC2FC-D78F-411D-ADF2-E39DC1864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852E8F08-FAD1-4A40-BB8A-7434DAAC50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C28060EA-C235-416F-8FD4-7C237851DD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C0D0FE-6819-43A4-85D5-CDE5785A4378}"/>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6" name="Footer Placeholder 5">
            <a:extLst>
              <a:ext uri="{FF2B5EF4-FFF2-40B4-BE49-F238E27FC236}">
                <a16:creationId xmlns:a16="http://schemas.microsoft.com/office/drawing/2014/main" id="{5BDC6C19-FB31-4466-9274-BE206FA240F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07A4EE9-BB4F-4B52-B2AF-BFE81E0D6A99}"/>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2111318939"/>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46DDC-16BF-4174-9765-E245B88485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1C4DB922-6E1D-4745-A5B2-AB42728634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E8FAD1E0-A2B6-462D-BF49-24633A259F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826B8A-CA80-4814-A027-CBA335248A01}"/>
              </a:ext>
            </a:extLst>
          </p:cNvPr>
          <p:cNvSpPr>
            <a:spLocks noGrp="1"/>
          </p:cNvSpPr>
          <p:nvPr>
            <p:ph type="dt" sz="half" idx="10"/>
          </p:nvPr>
        </p:nvSpPr>
        <p:spPr/>
        <p:txBody>
          <a:bodyPr/>
          <a:lstStyle/>
          <a:p>
            <a:fld id="{8EEFE8C2-357E-468C-8FF3-7B8E5493B582}" type="datetimeFigureOut">
              <a:rPr lang="en-AU" smtClean="0"/>
              <a:t>19/04/2022</a:t>
            </a:fld>
            <a:endParaRPr lang="en-AU"/>
          </a:p>
        </p:txBody>
      </p:sp>
      <p:sp>
        <p:nvSpPr>
          <p:cNvPr id="6" name="Footer Placeholder 5">
            <a:extLst>
              <a:ext uri="{FF2B5EF4-FFF2-40B4-BE49-F238E27FC236}">
                <a16:creationId xmlns:a16="http://schemas.microsoft.com/office/drawing/2014/main" id="{95DBB013-3814-4ACE-938E-0974F18194D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4B9DFBC-E00F-473D-A3CF-BD5A7909167F}"/>
              </a:ext>
            </a:extLst>
          </p:cNvPr>
          <p:cNvSpPr>
            <a:spLocks noGrp="1"/>
          </p:cNvSpPr>
          <p:nvPr>
            <p:ph type="sldNum" sz="quarter" idx="12"/>
          </p:nvPr>
        </p:nvSpPr>
        <p:spPr/>
        <p:txBody>
          <a:bodyPr/>
          <a:lstStyle/>
          <a:p>
            <a:fld id="{E375EAD7-FC0A-43ED-9401-63FF875D936C}" type="slidenum">
              <a:rPr lang="en-AU" smtClean="0"/>
              <a:t>‹#›</a:t>
            </a:fld>
            <a:endParaRPr lang="en-AU"/>
          </a:p>
        </p:txBody>
      </p:sp>
    </p:spTree>
    <p:extLst>
      <p:ext uri="{BB962C8B-B14F-4D97-AF65-F5344CB8AC3E}">
        <p14:creationId xmlns:p14="http://schemas.microsoft.com/office/powerpoint/2010/main" val="252997076"/>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0539EE-4E4B-44B7-9677-534EF6CA58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C31F74C-9B10-4699-9EE4-259068426B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E67280C-8D4C-4062-9DBF-C76462C62E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FE8C2-357E-468C-8FF3-7B8E5493B582}" type="datetimeFigureOut">
              <a:rPr lang="en-AU" smtClean="0"/>
              <a:t>19/04/2022</a:t>
            </a:fld>
            <a:endParaRPr lang="en-AU"/>
          </a:p>
        </p:txBody>
      </p:sp>
      <p:sp>
        <p:nvSpPr>
          <p:cNvPr id="5" name="Footer Placeholder 4">
            <a:extLst>
              <a:ext uri="{FF2B5EF4-FFF2-40B4-BE49-F238E27FC236}">
                <a16:creationId xmlns:a16="http://schemas.microsoft.com/office/drawing/2014/main" id="{CA3AF091-8E7B-4149-B416-E8A72AB450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97A137C4-3E20-4993-96C9-6C5E02A0DF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75EAD7-FC0A-43ED-9401-63FF875D936C}" type="slidenum">
              <a:rPr lang="en-AU" smtClean="0"/>
              <a:t>‹#›</a:t>
            </a:fld>
            <a:endParaRPr lang="en-AU"/>
          </a:p>
        </p:txBody>
      </p:sp>
    </p:spTree>
    <p:extLst>
      <p:ext uri="{BB962C8B-B14F-4D97-AF65-F5344CB8AC3E}">
        <p14:creationId xmlns:p14="http://schemas.microsoft.com/office/powerpoint/2010/main" val="668961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3000"/>
    </mc:Choice>
    <mc:Fallback>
      <p:transition spd="slow"/>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mailto:info@sabrinasreach4ife.com.au" TargetMode="External"/><Relationship Id="rId3" Type="http://schemas.openxmlformats.org/officeDocument/2006/relationships/image" Target="../media/image1.png"/><Relationship Id="rId7" Type="http://schemas.openxmlformats.org/officeDocument/2006/relationships/hyperlink" Target="http://www.grief.org.a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www.reachout.com.au/" TargetMode="External"/><Relationship Id="rId5" Type="http://schemas.openxmlformats.org/officeDocument/2006/relationships/hyperlink" Target="http://www.headspace.com.au/" TargetMode="External"/><Relationship Id="rId4" Type="http://schemas.openxmlformats.org/officeDocument/2006/relationships/hyperlink" Target="http://www.kidshelp.com.au/teens/get-help/web-counselling/" TargetMode="External"/><Relationship Id="rId9" Type="http://schemas.openxmlformats.org/officeDocument/2006/relationships/hyperlink" Target="https://standbysupport.com.au/resources/?gclid=CjwKCAjw0a-SBhBkEiwApljU0rb9x0yLMmQkg3lwT_RVnIok1J-GZ5pumdOOesJ2iIRxZunQbRG2rxoC-3QQAvD_BwE#freebook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999">
            <a:alpha val="0"/>
          </a:srgb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66A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833E8DE-BC30-4048-904F-D02F05433B84}"/>
              </a:ext>
            </a:extLst>
          </p:cNvPr>
          <p:cNvSpPr>
            <a:spLocks noGrp="1"/>
          </p:cNvSpPr>
          <p:nvPr>
            <p:ph type="ctrTitle"/>
          </p:nvPr>
        </p:nvSpPr>
        <p:spPr>
          <a:xfrm>
            <a:off x="1848465" y="3298722"/>
            <a:ext cx="8495070" cy="1784402"/>
          </a:xfrm>
        </p:spPr>
        <p:txBody>
          <a:bodyPr anchor="b">
            <a:normAutofit/>
          </a:bodyPr>
          <a:lstStyle/>
          <a:p>
            <a:r>
              <a:rPr lang="en-AU">
                <a:solidFill>
                  <a:srgbClr val="FFFFFF"/>
                </a:solidFill>
              </a:rPr>
              <a:t>Returning to work</a:t>
            </a:r>
          </a:p>
        </p:txBody>
      </p:sp>
      <p:sp>
        <p:nvSpPr>
          <p:cNvPr id="11" name="Oval 10">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rgbClr val="CD4B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logo2">
            <a:extLst>
              <a:ext uri="{FF2B5EF4-FFF2-40B4-BE49-F238E27FC236}">
                <a16:creationId xmlns:a16="http://schemas.microsoft.com/office/drawing/2014/main" id="{39E80A7F-D77F-4116-BCB6-C9ABD9E0603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4687" y="1371601"/>
            <a:ext cx="1442627" cy="11754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1027770"/>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Document 11">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E0B8F5-23A6-4449-8638-368FFA926F13}"/>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kern="1200">
                <a:solidFill>
                  <a:srgbClr val="FFFFFF"/>
                </a:solidFill>
                <a:latin typeface="+mj-lt"/>
                <a:ea typeface="+mj-ea"/>
                <a:cs typeface="+mj-cs"/>
              </a:rPr>
              <a:t>Types of Trauma related to grief and suicide</a:t>
            </a:r>
          </a:p>
        </p:txBody>
      </p:sp>
      <p:graphicFrame>
        <p:nvGraphicFramePr>
          <p:cNvPr id="7" name="Table 7">
            <a:extLst>
              <a:ext uri="{FF2B5EF4-FFF2-40B4-BE49-F238E27FC236}">
                <a16:creationId xmlns:a16="http://schemas.microsoft.com/office/drawing/2014/main" id="{7C7DE762-DF9E-45B2-8BA3-AA9F6AEF93A2}"/>
              </a:ext>
            </a:extLst>
          </p:cNvPr>
          <p:cNvGraphicFramePr>
            <a:graphicFrameLocks noGrp="1"/>
          </p:cNvGraphicFramePr>
          <p:nvPr>
            <p:ph idx="1"/>
            <p:extLst>
              <p:ext uri="{D42A27DB-BD31-4B8C-83A1-F6EECF244321}">
                <p14:modId xmlns:p14="http://schemas.microsoft.com/office/powerpoint/2010/main" val="1127522170"/>
              </p:ext>
            </p:extLst>
          </p:nvPr>
        </p:nvGraphicFramePr>
        <p:xfrm>
          <a:off x="4419659" y="640080"/>
          <a:ext cx="6924086" cy="5578821"/>
        </p:xfrm>
        <a:graphic>
          <a:graphicData uri="http://schemas.openxmlformats.org/drawingml/2006/table">
            <a:tbl>
              <a:tblPr firstRow="1" bandRow="1">
                <a:solidFill>
                  <a:srgbClr val="404040"/>
                </a:solidFill>
                <a:tableStyleId>{5C22544A-7EE6-4342-B048-85BDC9FD1C3A}</a:tableStyleId>
              </a:tblPr>
              <a:tblGrid>
                <a:gridCol w="2839062">
                  <a:extLst>
                    <a:ext uri="{9D8B030D-6E8A-4147-A177-3AD203B41FA5}">
                      <a16:colId xmlns:a16="http://schemas.microsoft.com/office/drawing/2014/main" val="3532328628"/>
                    </a:ext>
                  </a:extLst>
                </a:gridCol>
                <a:gridCol w="4085024">
                  <a:extLst>
                    <a:ext uri="{9D8B030D-6E8A-4147-A177-3AD203B41FA5}">
                      <a16:colId xmlns:a16="http://schemas.microsoft.com/office/drawing/2014/main" val="29393899"/>
                    </a:ext>
                  </a:extLst>
                </a:gridCol>
              </a:tblGrid>
              <a:tr h="607134">
                <a:tc>
                  <a:txBody>
                    <a:bodyPr/>
                    <a:lstStyle/>
                    <a:p>
                      <a:r>
                        <a:rPr lang="en-AU" sz="2300" b="0" cap="none" spc="0">
                          <a:solidFill>
                            <a:schemeClr val="bg1"/>
                          </a:solidFill>
                        </a:rPr>
                        <a:t>Sensory</a:t>
                      </a:r>
                    </a:p>
                  </a:txBody>
                  <a:tcPr marL="141274" marR="141274" marT="131925" marB="70637" anchor="ctr">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chemeClr val="accent2"/>
                    </a:solidFill>
                  </a:tcPr>
                </a:tc>
                <a:tc>
                  <a:txBody>
                    <a:bodyPr/>
                    <a:lstStyle/>
                    <a:p>
                      <a:r>
                        <a:rPr lang="en-AU" sz="2300" b="0" cap="none" spc="0">
                          <a:solidFill>
                            <a:schemeClr val="bg1"/>
                          </a:solidFill>
                        </a:rPr>
                        <a:t>Informational</a:t>
                      </a:r>
                    </a:p>
                  </a:txBody>
                  <a:tcPr marL="141274" marR="141274" marT="131925" marB="70637" anchor="ctr">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chemeClr val="accent2"/>
                    </a:solidFill>
                  </a:tcPr>
                </a:tc>
                <a:extLst>
                  <a:ext uri="{0D108BD9-81ED-4DB2-BD59-A6C34878D82A}">
                    <a16:rowId xmlns:a16="http://schemas.microsoft.com/office/drawing/2014/main" val="4235554971"/>
                  </a:ext>
                </a:extLst>
              </a:tr>
              <a:tr h="519184">
                <a:tc>
                  <a:txBody>
                    <a:bodyPr/>
                    <a:lstStyle/>
                    <a:p>
                      <a:r>
                        <a:rPr lang="en-AU" sz="1700" cap="none" spc="0">
                          <a:solidFill>
                            <a:schemeClr val="bg1"/>
                          </a:solidFill>
                        </a:rPr>
                        <a:t>Sensory Traces</a:t>
                      </a:r>
                    </a:p>
                  </a:txBody>
                  <a:tcPr marL="141274" marR="141274" marT="131925" marB="70637">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tc>
                  <a:txBody>
                    <a:bodyPr/>
                    <a:lstStyle/>
                    <a:p>
                      <a:r>
                        <a:rPr lang="en-AU" sz="1700" cap="none" spc="0">
                          <a:solidFill>
                            <a:schemeClr val="bg1"/>
                          </a:solidFill>
                        </a:rPr>
                        <a:t>Information and memory</a:t>
                      </a:r>
                    </a:p>
                  </a:txBody>
                  <a:tcPr marL="141274" marR="141274" marT="131925" marB="70637">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extLst>
                  <a:ext uri="{0D108BD9-81ED-4DB2-BD59-A6C34878D82A}">
                    <a16:rowId xmlns:a16="http://schemas.microsoft.com/office/drawing/2014/main" val="63090590"/>
                  </a:ext>
                </a:extLst>
              </a:tr>
              <a:tr h="519184">
                <a:tc>
                  <a:txBody>
                    <a:bodyPr/>
                    <a:lstStyle/>
                    <a:p>
                      <a:r>
                        <a:rPr lang="en-AU" sz="1700" cap="none" spc="0">
                          <a:solidFill>
                            <a:schemeClr val="bg1"/>
                          </a:solidFill>
                        </a:rPr>
                        <a:t>Immediate arousal </a:t>
                      </a:r>
                    </a:p>
                  </a:txBody>
                  <a:tcPr marL="141274" marR="141274" marT="131925" marB="70637">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lang="en-AU" sz="1700" cap="none" spc="0">
                          <a:solidFill>
                            <a:schemeClr val="bg1"/>
                          </a:solidFill>
                        </a:rPr>
                        <a:t>Retrospective arousal</a:t>
                      </a:r>
                    </a:p>
                  </a:txBody>
                  <a:tcPr marL="141274" marR="141274" marT="131925" marB="70637">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extLst>
                  <a:ext uri="{0D108BD9-81ED-4DB2-BD59-A6C34878D82A}">
                    <a16:rowId xmlns:a16="http://schemas.microsoft.com/office/drawing/2014/main" val="288622347"/>
                  </a:ext>
                </a:extLst>
              </a:tr>
              <a:tr h="519184">
                <a:tc>
                  <a:txBody>
                    <a:bodyPr/>
                    <a:lstStyle/>
                    <a:p>
                      <a:r>
                        <a:rPr lang="en-AU" sz="1700" cap="none" spc="0">
                          <a:solidFill>
                            <a:schemeClr val="bg1"/>
                          </a:solidFill>
                        </a:rPr>
                        <a:t>Personal and isolating </a:t>
                      </a:r>
                    </a:p>
                  </a:txBody>
                  <a:tcPr marL="141274" marR="141274" marT="131925" marB="70637">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tc>
                  <a:txBody>
                    <a:bodyPr/>
                    <a:lstStyle/>
                    <a:p>
                      <a:r>
                        <a:rPr lang="en-AU" sz="1700" cap="none" spc="0">
                          <a:solidFill>
                            <a:schemeClr val="bg1"/>
                          </a:solidFill>
                        </a:rPr>
                        <a:t>Social and Connecting </a:t>
                      </a:r>
                    </a:p>
                  </a:txBody>
                  <a:tcPr marL="141274" marR="141274" marT="131925" marB="70637">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extLst>
                  <a:ext uri="{0D108BD9-81ED-4DB2-BD59-A6C34878D82A}">
                    <a16:rowId xmlns:a16="http://schemas.microsoft.com/office/drawing/2014/main" val="1625025327"/>
                  </a:ext>
                </a:extLst>
              </a:tr>
              <a:tr h="519184">
                <a:tc>
                  <a:txBody>
                    <a:bodyPr/>
                    <a:lstStyle/>
                    <a:p>
                      <a:r>
                        <a:rPr lang="en-AU" sz="1700" cap="none" spc="0">
                          <a:solidFill>
                            <a:schemeClr val="bg1"/>
                          </a:solidFill>
                        </a:rPr>
                        <a:t>Avoidance and Numbing</a:t>
                      </a:r>
                    </a:p>
                  </a:txBody>
                  <a:tcPr marL="141274" marR="141274" marT="131925" marB="70637">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lang="en-AU" sz="1700" cap="none" spc="0">
                          <a:solidFill>
                            <a:schemeClr val="bg1"/>
                          </a:solidFill>
                        </a:rPr>
                        <a:t>Interpersonal Tensions </a:t>
                      </a:r>
                    </a:p>
                  </a:txBody>
                  <a:tcPr marL="141274" marR="141274" marT="131925" marB="70637">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extLst>
                  <a:ext uri="{0D108BD9-81ED-4DB2-BD59-A6C34878D82A}">
                    <a16:rowId xmlns:a16="http://schemas.microsoft.com/office/drawing/2014/main" val="2339629338"/>
                  </a:ext>
                </a:extLst>
              </a:tr>
              <a:tr h="519184">
                <a:tc>
                  <a:txBody>
                    <a:bodyPr/>
                    <a:lstStyle/>
                    <a:p>
                      <a:r>
                        <a:rPr lang="en-AU" sz="1700" cap="none" spc="0">
                          <a:solidFill>
                            <a:schemeClr val="bg1"/>
                          </a:solidFill>
                        </a:rPr>
                        <a:t>Hot cognitions</a:t>
                      </a:r>
                    </a:p>
                  </a:txBody>
                  <a:tcPr marL="141274" marR="141274" marT="131925" marB="70637">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tc>
                  <a:txBody>
                    <a:bodyPr/>
                    <a:lstStyle/>
                    <a:p>
                      <a:r>
                        <a:rPr lang="en-AU" sz="1700" cap="none" spc="0">
                          <a:solidFill>
                            <a:schemeClr val="bg1"/>
                          </a:solidFill>
                        </a:rPr>
                        <a:t>Uncertainties </a:t>
                      </a:r>
                    </a:p>
                  </a:txBody>
                  <a:tcPr marL="141274" marR="141274" marT="131925" marB="70637">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extLst>
                  <a:ext uri="{0D108BD9-81ED-4DB2-BD59-A6C34878D82A}">
                    <a16:rowId xmlns:a16="http://schemas.microsoft.com/office/drawing/2014/main" val="2874873401"/>
                  </a:ext>
                </a:extLst>
              </a:tr>
              <a:tr h="519184">
                <a:tc>
                  <a:txBody>
                    <a:bodyPr/>
                    <a:lstStyle/>
                    <a:p>
                      <a:r>
                        <a:rPr lang="en-AU" sz="1700" cap="none" spc="0">
                          <a:solidFill>
                            <a:schemeClr val="bg1"/>
                          </a:solidFill>
                        </a:rPr>
                        <a:t>Social De-bonding</a:t>
                      </a:r>
                    </a:p>
                  </a:txBody>
                  <a:tcPr marL="141274" marR="141274" marT="131925" marB="70637">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lang="en-AU" sz="1700" cap="none" spc="0">
                          <a:solidFill>
                            <a:schemeClr val="bg1"/>
                          </a:solidFill>
                        </a:rPr>
                        <a:t>Social De-bonding</a:t>
                      </a:r>
                    </a:p>
                  </a:txBody>
                  <a:tcPr marL="141274" marR="141274" marT="131925" marB="70637">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extLst>
                  <a:ext uri="{0D108BD9-81ED-4DB2-BD59-A6C34878D82A}">
                    <a16:rowId xmlns:a16="http://schemas.microsoft.com/office/drawing/2014/main" val="860835255"/>
                  </a:ext>
                </a:extLst>
              </a:tr>
              <a:tr h="783035">
                <a:tc>
                  <a:txBody>
                    <a:bodyPr/>
                    <a:lstStyle/>
                    <a:p>
                      <a:r>
                        <a:rPr lang="en-AU" sz="1700" cap="none" spc="0">
                          <a:solidFill>
                            <a:schemeClr val="bg1"/>
                          </a:solidFill>
                        </a:rPr>
                        <a:t>Re-experienced aroused memories</a:t>
                      </a:r>
                    </a:p>
                  </a:txBody>
                  <a:tcPr marL="141274" marR="141274" marT="131925" marB="70637">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tc>
                  <a:txBody>
                    <a:bodyPr/>
                    <a:lstStyle/>
                    <a:p>
                      <a:r>
                        <a:rPr lang="en-AU" sz="1700" cap="none" spc="0">
                          <a:solidFill>
                            <a:schemeClr val="bg1"/>
                          </a:solidFill>
                        </a:rPr>
                        <a:t>Retrospectively interpret non aroused memories</a:t>
                      </a:r>
                    </a:p>
                  </a:txBody>
                  <a:tcPr marL="141274" marR="141274" marT="131925" marB="70637">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404040"/>
                    </a:solidFill>
                  </a:tcPr>
                </a:tc>
                <a:extLst>
                  <a:ext uri="{0D108BD9-81ED-4DB2-BD59-A6C34878D82A}">
                    <a16:rowId xmlns:a16="http://schemas.microsoft.com/office/drawing/2014/main" val="1192090917"/>
                  </a:ext>
                </a:extLst>
              </a:tr>
              <a:tr h="519184">
                <a:tc>
                  <a:txBody>
                    <a:bodyPr/>
                    <a:lstStyle/>
                    <a:p>
                      <a:r>
                        <a:rPr lang="en-AU" sz="1700" cap="none" spc="0">
                          <a:solidFill>
                            <a:schemeClr val="bg1"/>
                          </a:solidFill>
                        </a:rPr>
                        <a:t>Fear and Horror</a:t>
                      </a:r>
                    </a:p>
                  </a:txBody>
                  <a:tcPr marL="141274" marR="141274" marT="131925" marB="70637">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tc>
                  <a:txBody>
                    <a:bodyPr/>
                    <a:lstStyle/>
                    <a:p>
                      <a:r>
                        <a:rPr lang="en-AU" sz="1700" cap="none" spc="0">
                          <a:solidFill>
                            <a:schemeClr val="bg1"/>
                          </a:solidFill>
                        </a:rPr>
                        <a:t>Guilt and remorse </a:t>
                      </a:r>
                    </a:p>
                  </a:txBody>
                  <a:tcPr marL="141274" marR="141274" marT="131925" marB="70637">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262626"/>
                    </a:solidFill>
                  </a:tcPr>
                </a:tc>
                <a:extLst>
                  <a:ext uri="{0D108BD9-81ED-4DB2-BD59-A6C34878D82A}">
                    <a16:rowId xmlns:a16="http://schemas.microsoft.com/office/drawing/2014/main" val="1554888489"/>
                  </a:ext>
                </a:extLst>
              </a:tr>
              <a:tr h="554364">
                <a:tc>
                  <a:txBody>
                    <a:bodyPr/>
                    <a:lstStyle/>
                    <a:p>
                      <a:endParaRPr lang="en-AU" sz="1700" cap="none" spc="0">
                        <a:solidFill>
                          <a:schemeClr val="bg1"/>
                        </a:solidFill>
                      </a:endParaRPr>
                    </a:p>
                  </a:txBody>
                  <a:tcPr marL="141274" marR="141274" marT="131925" marB="70637">
                    <a:lnL w="12700" cmpd="sng">
                      <a:noFill/>
                      <a:prstDash val="solid"/>
                    </a:lnL>
                    <a:lnR w="12700" cmpd="sng">
                      <a:noFill/>
                      <a:prstDash val="solid"/>
                    </a:lnR>
                    <a:lnT w="12700" cmpd="sng">
                      <a:noFill/>
                      <a:prstDash val="solid"/>
                    </a:lnT>
                    <a:lnB w="12700" cmpd="sng">
                      <a:noFill/>
                      <a:prstDash val="solid"/>
                    </a:lnB>
                    <a:solidFill>
                      <a:srgbClr val="404040"/>
                    </a:solidFill>
                  </a:tcPr>
                </a:tc>
                <a:tc>
                  <a:txBody>
                    <a:bodyPr/>
                    <a:lstStyle/>
                    <a:p>
                      <a:endParaRPr lang="en-AU" sz="1700" cap="none" spc="0">
                        <a:solidFill>
                          <a:schemeClr val="bg1"/>
                        </a:solidFill>
                      </a:endParaRPr>
                    </a:p>
                  </a:txBody>
                  <a:tcPr marL="141274" marR="141274" marT="131925" marB="70637">
                    <a:lnL w="12700" cmpd="sng">
                      <a:noFill/>
                      <a:prstDash val="solid"/>
                    </a:lnL>
                    <a:lnR w="12700" cmpd="sng">
                      <a:noFill/>
                      <a:prstDash val="solid"/>
                    </a:lnR>
                    <a:lnT w="12700" cmpd="sng">
                      <a:noFill/>
                      <a:prstDash val="solid"/>
                    </a:lnT>
                    <a:lnB w="12700" cmpd="sng">
                      <a:noFill/>
                      <a:prstDash val="solid"/>
                    </a:lnB>
                    <a:solidFill>
                      <a:srgbClr val="404040"/>
                    </a:solidFill>
                  </a:tcPr>
                </a:tc>
                <a:extLst>
                  <a:ext uri="{0D108BD9-81ED-4DB2-BD59-A6C34878D82A}">
                    <a16:rowId xmlns:a16="http://schemas.microsoft.com/office/drawing/2014/main" val="1241216382"/>
                  </a:ext>
                </a:extLst>
              </a:tr>
            </a:tbl>
          </a:graphicData>
        </a:graphic>
      </p:graphicFrame>
    </p:spTree>
    <p:extLst>
      <p:ext uri="{BB962C8B-B14F-4D97-AF65-F5344CB8AC3E}">
        <p14:creationId xmlns:p14="http://schemas.microsoft.com/office/powerpoint/2010/main" val="687629794"/>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2"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3"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4"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5"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6"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7"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7C37265B-D149-4D24-A316-2ED23746DE37}"/>
              </a:ext>
            </a:extLst>
          </p:cNvPr>
          <p:cNvSpPr>
            <a:spLocks noGrp="1"/>
          </p:cNvSpPr>
          <p:nvPr>
            <p:ph type="title"/>
          </p:nvPr>
        </p:nvSpPr>
        <p:spPr>
          <a:xfrm>
            <a:off x="535020" y="685800"/>
            <a:ext cx="2780271" cy="5105400"/>
          </a:xfrm>
        </p:spPr>
        <p:txBody>
          <a:bodyPr>
            <a:normAutofit/>
          </a:bodyPr>
          <a:lstStyle/>
          <a:p>
            <a:r>
              <a:rPr lang="en-AU" sz="4000" dirty="0">
                <a:solidFill>
                  <a:srgbClr val="FFFFFF"/>
                </a:solidFill>
              </a:rPr>
              <a:t>Trauma and Grief</a:t>
            </a:r>
          </a:p>
        </p:txBody>
      </p:sp>
      <p:graphicFrame>
        <p:nvGraphicFramePr>
          <p:cNvPr id="4" name="Table 4">
            <a:extLst>
              <a:ext uri="{FF2B5EF4-FFF2-40B4-BE49-F238E27FC236}">
                <a16:creationId xmlns:a16="http://schemas.microsoft.com/office/drawing/2014/main" id="{C8858EA5-D59C-4CDB-9D95-07207A7E46D6}"/>
              </a:ext>
            </a:extLst>
          </p:cNvPr>
          <p:cNvGraphicFramePr>
            <a:graphicFrameLocks noGrp="1"/>
          </p:cNvGraphicFramePr>
          <p:nvPr>
            <p:ph idx="1"/>
            <p:extLst>
              <p:ext uri="{D42A27DB-BD31-4B8C-83A1-F6EECF244321}">
                <p14:modId xmlns:p14="http://schemas.microsoft.com/office/powerpoint/2010/main" val="3434942833"/>
              </p:ext>
            </p:extLst>
          </p:nvPr>
        </p:nvGraphicFramePr>
        <p:xfrm>
          <a:off x="5128293" y="685800"/>
          <a:ext cx="6256590" cy="5105403"/>
        </p:xfrm>
        <a:graphic>
          <a:graphicData uri="http://schemas.openxmlformats.org/drawingml/2006/table">
            <a:tbl>
              <a:tblPr firstRow="1" bandRow="1">
                <a:tableStyleId>{5C22544A-7EE6-4342-B048-85BDC9FD1C3A}</a:tableStyleId>
              </a:tblPr>
              <a:tblGrid>
                <a:gridCol w="3055483">
                  <a:extLst>
                    <a:ext uri="{9D8B030D-6E8A-4147-A177-3AD203B41FA5}">
                      <a16:colId xmlns:a16="http://schemas.microsoft.com/office/drawing/2014/main" val="2017186858"/>
                    </a:ext>
                  </a:extLst>
                </a:gridCol>
                <a:gridCol w="3201107">
                  <a:extLst>
                    <a:ext uri="{9D8B030D-6E8A-4147-A177-3AD203B41FA5}">
                      <a16:colId xmlns:a16="http://schemas.microsoft.com/office/drawing/2014/main" val="1047499797"/>
                    </a:ext>
                  </a:extLst>
                </a:gridCol>
              </a:tblGrid>
              <a:tr h="420470">
                <a:tc>
                  <a:txBody>
                    <a:bodyPr/>
                    <a:lstStyle/>
                    <a:p>
                      <a:r>
                        <a:rPr lang="en-AU" sz="1900"/>
                        <a:t>Trauma</a:t>
                      </a:r>
                    </a:p>
                  </a:txBody>
                  <a:tcPr marL="95319" marR="95319" marT="47659" marB="47659"/>
                </a:tc>
                <a:tc>
                  <a:txBody>
                    <a:bodyPr/>
                    <a:lstStyle/>
                    <a:p>
                      <a:r>
                        <a:rPr lang="en-AU" sz="1900"/>
                        <a:t>Grief</a:t>
                      </a:r>
                    </a:p>
                  </a:txBody>
                  <a:tcPr marL="95319" marR="95319" marT="47659" marB="47659"/>
                </a:tc>
                <a:extLst>
                  <a:ext uri="{0D108BD9-81ED-4DB2-BD59-A6C34878D82A}">
                    <a16:rowId xmlns:a16="http://schemas.microsoft.com/office/drawing/2014/main" val="3302587829"/>
                  </a:ext>
                </a:extLst>
              </a:tr>
              <a:tr h="420470">
                <a:tc>
                  <a:txBody>
                    <a:bodyPr/>
                    <a:lstStyle/>
                    <a:p>
                      <a:r>
                        <a:rPr lang="en-AU" sz="1900"/>
                        <a:t>Intense threat</a:t>
                      </a:r>
                    </a:p>
                  </a:txBody>
                  <a:tcPr marL="95319" marR="95319" marT="47659" marB="47659"/>
                </a:tc>
                <a:tc>
                  <a:txBody>
                    <a:bodyPr/>
                    <a:lstStyle/>
                    <a:p>
                      <a:r>
                        <a:rPr lang="en-AU" sz="1900"/>
                        <a:t>Loss of something good</a:t>
                      </a:r>
                    </a:p>
                  </a:txBody>
                  <a:tcPr marL="95319" marR="95319" marT="47659" marB="47659"/>
                </a:tc>
                <a:extLst>
                  <a:ext uri="{0D108BD9-81ED-4DB2-BD59-A6C34878D82A}">
                    <a16:rowId xmlns:a16="http://schemas.microsoft.com/office/drawing/2014/main" val="3571596635"/>
                  </a:ext>
                </a:extLst>
              </a:tr>
              <a:tr h="420470">
                <a:tc>
                  <a:txBody>
                    <a:bodyPr/>
                    <a:lstStyle/>
                    <a:p>
                      <a:r>
                        <a:rPr lang="en-AU" sz="1900"/>
                        <a:t>Bad experience persists</a:t>
                      </a:r>
                    </a:p>
                  </a:txBody>
                  <a:tcPr marL="95319" marR="95319" marT="47659" marB="47659"/>
                </a:tc>
                <a:tc>
                  <a:txBody>
                    <a:bodyPr/>
                    <a:lstStyle/>
                    <a:p>
                      <a:r>
                        <a:rPr lang="en-AU" sz="1900"/>
                        <a:t>Want to recapture it</a:t>
                      </a:r>
                    </a:p>
                  </a:txBody>
                  <a:tcPr marL="95319" marR="95319" marT="47659" marB="47659"/>
                </a:tc>
                <a:extLst>
                  <a:ext uri="{0D108BD9-81ED-4DB2-BD59-A6C34878D82A}">
                    <a16:rowId xmlns:a16="http://schemas.microsoft.com/office/drawing/2014/main" val="1584222678"/>
                  </a:ext>
                </a:extLst>
              </a:tr>
              <a:tr h="420470">
                <a:tc>
                  <a:txBody>
                    <a:bodyPr/>
                    <a:lstStyle/>
                    <a:p>
                      <a:r>
                        <a:rPr lang="en-AU" sz="1900"/>
                        <a:t>Cant get away from it</a:t>
                      </a:r>
                    </a:p>
                  </a:txBody>
                  <a:tcPr marL="95319" marR="95319" marT="47659" marB="47659"/>
                </a:tc>
                <a:tc>
                  <a:txBody>
                    <a:bodyPr/>
                    <a:lstStyle/>
                    <a:p>
                      <a:r>
                        <a:rPr lang="en-AU" sz="1900"/>
                        <a:t>Thinking of what is lost </a:t>
                      </a:r>
                    </a:p>
                  </a:txBody>
                  <a:tcPr marL="95319" marR="95319" marT="47659" marB="47659"/>
                </a:tc>
                <a:extLst>
                  <a:ext uri="{0D108BD9-81ED-4DB2-BD59-A6C34878D82A}">
                    <a16:rowId xmlns:a16="http://schemas.microsoft.com/office/drawing/2014/main" val="3455497419"/>
                  </a:ext>
                </a:extLst>
              </a:tr>
              <a:tr h="420470">
                <a:tc>
                  <a:txBody>
                    <a:bodyPr/>
                    <a:lstStyle/>
                    <a:p>
                      <a:r>
                        <a:rPr lang="en-AU" sz="1900"/>
                        <a:t>Contaminates the present</a:t>
                      </a:r>
                    </a:p>
                  </a:txBody>
                  <a:tcPr marL="95319" marR="95319" marT="47659" marB="47659"/>
                </a:tc>
                <a:tc>
                  <a:txBody>
                    <a:bodyPr/>
                    <a:lstStyle/>
                    <a:p>
                      <a:r>
                        <a:rPr lang="en-AU" sz="1900"/>
                        <a:t>Don’t want to forget</a:t>
                      </a:r>
                    </a:p>
                  </a:txBody>
                  <a:tcPr marL="95319" marR="95319" marT="47659" marB="47659"/>
                </a:tc>
                <a:extLst>
                  <a:ext uri="{0D108BD9-81ED-4DB2-BD59-A6C34878D82A}">
                    <a16:rowId xmlns:a16="http://schemas.microsoft.com/office/drawing/2014/main" val="2059853546"/>
                  </a:ext>
                </a:extLst>
              </a:tr>
              <a:tr h="420470">
                <a:tc>
                  <a:txBody>
                    <a:bodyPr/>
                    <a:lstStyle/>
                    <a:p>
                      <a:r>
                        <a:rPr lang="en-AU" sz="1900"/>
                        <a:t>Fear and horror </a:t>
                      </a:r>
                    </a:p>
                  </a:txBody>
                  <a:tcPr marL="95319" marR="95319" marT="47659" marB="47659"/>
                </a:tc>
                <a:tc>
                  <a:txBody>
                    <a:bodyPr/>
                    <a:lstStyle/>
                    <a:p>
                      <a:r>
                        <a:rPr lang="en-AU" sz="1900"/>
                        <a:t>Sadness and regret </a:t>
                      </a:r>
                    </a:p>
                  </a:txBody>
                  <a:tcPr marL="95319" marR="95319" marT="47659" marB="47659"/>
                </a:tc>
                <a:extLst>
                  <a:ext uri="{0D108BD9-81ED-4DB2-BD59-A6C34878D82A}">
                    <a16:rowId xmlns:a16="http://schemas.microsoft.com/office/drawing/2014/main" val="2423034053"/>
                  </a:ext>
                </a:extLst>
              </a:tr>
              <a:tr h="420470">
                <a:tc>
                  <a:txBody>
                    <a:bodyPr/>
                    <a:lstStyle/>
                    <a:p>
                      <a:r>
                        <a:rPr lang="en-AU" sz="1900"/>
                        <a:t>High arousal</a:t>
                      </a:r>
                    </a:p>
                  </a:txBody>
                  <a:tcPr marL="95319" marR="95319" marT="47659" marB="47659"/>
                </a:tc>
                <a:tc>
                  <a:txBody>
                    <a:bodyPr/>
                    <a:lstStyle/>
                    <a:p>
                      <a:r>
                        <a:rPr lang="en-AU" sz="1900"/>
                        <a:t>Exhaustion/fatigue</a:t>
                      </a:r>
                    </a:p>
                  </a:txBody>
                  <a:tcPr marL="95319" marR="95319" marT="47659" marB="47659"/>
                </a:tc>
                <a:extLst>
                  <a:ext uri="{0D108BD9-81ED-4DB2-BD59-A6C34878D82A}">
                    <a16:rowId xmlns:a16="http://schemas.microsoft.com/office/drawing/2014/main" val="4085188797"/>
                  </a:ext>
                </a:extLst>
              </a:tr>
              <a:tr h="420470">
                <a:tc>
                  <a:txBody>
                    <a:bodyPr/>
                    <a:lstStyle/>
                    <a:p>
                      <a:r>
                        <a:rPr lang="en-AU" sz="1900"/>
                        <a:t>Distress and numbness</a:t>
                      </a:r>
                    </a:p>
                  </a:txBody>
                  <a:tcPr marL="95319" marR="95319" marT="47659" marB="47659"/>
                </a:tc>
                <a:tc>
                  <a:txBody>
                    <a:bodyPr/>
                    <a:lstStyle/>
                    <a:p>
                      <a:r>
                        <a:rPr lang="en-AU" sz="1900"/>
                        <a:t>Distress and numbness</a:t>
                      </a:r>
                    </a:p>
                  </a:txBody>
                  <a:tcPr marL="95319" marR="95319" marT="47659" marB="47659"/>
                </a:tc>
                <a:extLst>
                  <a:ext uri="{0D108BD9-81ED-4DB2-BD59-A6C34878D82A}">
                    <a16:rowId xmlns:a16="http://schemas.microsoft.com/office/drawing/2014/main" val="4057858519"/>
                  </a:ext>
                </a:extLst>
              </a:tr>
              <a:tr h="420470">
                <a:tc>
                  <a:txBody>
                    <a:bodyPr/>
                    <a:lstStyle/>
                    <a:p>
                      <a:r>
                        <a:rPr lang="en-AU" sz="1900"/>
                        <a:t>Want to avoid memories</a:t>
                      </a:r>
                    </a:p>
                  </a:txBody>
                  <a:tcPr marL="95319" marR="95319" marT="47659" marB="47659"/>
                </a:tc>
                <a:tc>
                  <a:txBody>
                    <a:bodyPr/>
                    <a:lstStyle/>
                    <a:p>
                      <a:r>
                        <a:rPr lang="en-AU" sz="1900"/>
                        <a:t>Want to dwell on memories</a:t>
                      </a:r>
                    </a:p>
                  </a:txBody>
                  <a:tcPr marL="95319" marR="95319" marT="47659" marB="47659"/>
                </a:tc>
                <a:extLst>
                  <a:ext uri="{0D108BD9-81ED-4DB2-BD59-A6C34878D82A}">
                    <a16:rowId xmlns:a16="http://schemas.microsoft.com/office/drawing/2014/main" val="2742596968"/>
                  </a:ext>
                </a:extLst>
              </a:tr>
              <a:tr h="420470">
                <a:tc>
                  <a:txBody>
                    <a:bodyPr/>
                    <a:lstStyle/>
                    <a:p>
                      <a:r>
                        <a:rPr lang="en-AU" sz="1900"/>
                        <a:t>Cant process information</a:t>
                      </a:r>
                    </a:p>
                  </a:txBody>
                  <a:tcPr marL="95319" marR="95319" marT="47659" marB="47659"/>
                </a:tc>
                <a:tc>
                  <a:txBody>
                    <a:bodyPr/>
                    <a:lstStyle/>
                    <a:p>
                      <a:r>
                        <a:rPr lang="en-AU" sz="1900"/>
                        <a:t>Hungry for information</a:t>
                      </a:r>
                    </a:p>
                  </a:txBody>
                  <a:tcPr marL="95319" marR="95319" marT="47659" marB="47659"/>
                </a:tc>
                <a:extLst>
                  <a:ext uri="{0D108BD9-81ED-4DB2-BD59-A6C34878D82A}">
                    <a16:rowId xmlns:a16="http://schemas.microsoft.com/office/drawing/2014/main" val="834598827"/>
                  </a:ext>
                </a:extLst>
              </a:tr>
              <a:tr h="420470">
                <a:tc>
                  <a:txBody>
                    <a:bodyPr/>
                    <a:lstStyle/>
                    <a:p>
                      <a:r>
                        <a:rPr lang="en-AU" sz="1900"/>
                        <a:t>Loss of self awareness</a:t>
                      </a:r>
                    </a:p>
                  </a:txBody>
                  <a:tcPr marL="95319" marR="95319" marT="47659" marB="47659"/>
                </a:tc>
                <a:tc>
                  <a:txBody>
                    <a:bodyPr/>
                    <a:lstStyle/>
                    <a:p>
                      <a:r>
                        <a:rPr lang="en-AU" sz="1900" dirty="0"/>
                        <a:t>Increased self awareness</a:t>
                      </a:r>
                    </a:p>
                  </a:txBody>
                  <a:tcPr marL="95319" marR="95319" marT="47659" marB="47659"/>
                </a:tc>
                <a:extLst>
                  <a:ext uri="{0D108BD9-81ED-4DB2-BD59-A6C34878D82A}">
                    <a16:rowId xmlns:a16="http://schemas.microsoft.com/office/drawing/2014/main" val="1471746512"/>
                  </a:ext>
                </a:extLst>
              </a:tr>
              <a:tr h="480233">
                <a:tc>
                  <a:txBody>
                    <a:bodyPr/>
                    <a:lstStyle/>
                    <a:p>
                      <a:endParaRPr lang="en-AU" sz="1900"/>
                    </a:p>
                  </a:txBody>
                  <a:tcPr marL="95319" marR="95319" marT="47659" marB="47659"/>
                </a:tc>
                <a:tc>
                  <a:txBody>
                    <a:bodyPr/>
                    <a:lstStyle/>
                    <a:p>
                      <a:endParaRPr lang="en-AU" sz="1900"/>
                    </a:p>
                  </a:txBody>
                  <a:tcPr marL="95319" marR="95319" marT="47659" marB="47659"/>
                </a:tc>
                <a:extLst>
                  <a:ext uri="{0D108BD9-81ED-4DB2-BD59-A6C34878D82A}">
                    <a16:rowId xmlns:a16="http://schemas.microsoft.com/office/drawing/2014/main" val="1987868581"/>
                  </a:ext>
                </a:extLst>
              </a:tr>
            </a:tbl>
          </a:graphicData>
        </a:graphic>
      </p:graphicFrame>
    </p:spTree>
    <p:extLst>
      <p:ext uri="{BB962C8B-B14F-4D97-AF65-F5344CB8AC3E}">
        <p14:creationId xmlns:p14="http://schemas.microsoft.com/office/powerpoint/2010/main" val="3962985210"/>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03E05-3B39-4A2B-9F6A-09B20BF3C6F8}"/>
              </a:ext>
            </a:extLst>
          </p:cNvPr>
          <p:cNvSpPr>
            <a:spLocks noGrp="1"/>
          </p:cNvSpPr>
          <p:nvPr>
            <p:ph type="title"/>
          </p:nvPr>
        </p:nvSpPr>
        <p:spPr>
          <a:xfrm>
            <a:off x="616132" y="0"/>
            <a:ext cx="10515600" cy="1325563"/>
          </a:xfrm>
        </p:spPr>
        <p:txBody>
          <a:bodyPr/>
          <a:lstStyle/>
          <a:p>
            <a:r>
              <a:rPr lang="en-AU" dirty="0"/>
              <a:t>Returning to work</a:t>
            </a:r>
          </a:p>
        </p:txBody>
      </p:sp>
      <p:graphicFrame>
        <p:nvGraphicFramePr>
          <p:cNvPr id="4" name="Table 4">
            <a:extLst>
              <a:ext uri="{FF2B5EF4-FFF2-40B4-BE49-F238E27FC236}">
                <a16:creationId xmlns:a16="http://schemas.microsoft.com/office/drawing/2014/main" id="{4ECF01DC-9206-4F48-8BF8-42C2E1A19C34}"/>
              </a:ext>
            </a:extLst>
          </p:cNvPr>
          <p:cNvGraphicFramePr>
            <a:graphicFrameLocks noGrp="1"/>
          </p:cNvGraphicFramePr>
          <p:nvPr>
            <p:ph idx="1"/>
            <p:extLst>
              <p:ext uri="{D42A27DB-BD31-4B8C-83A1-F6EECF244321}">
                <p14:modId xmlns:p14="http://schemas.microsoft.com/office/powerpoint/2010/main" val="2231836481"/>
              </p:ext>
            </p:extLst>
          </p:nvPr>
        </p:nvGraphicFramePr>
        <p:xfrm>
          <a:off x="616132" y="1133293"/>
          <a:ext cx="10515600" cy="546100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731581992"/>
                    </a:ext>
                  </a:extLst>
                </a:gridCol>
              </a:tblGrid>
              <a:tr h="370840">
                <a:tc>
                  <a:txBody>
                    <a:bodyPr/>
                    <a:lstStyle/>
                    <a:p>
                      <a:r>
                        <a:rPr lang="en-AU" dirty="0"/>
                        <a:t>Strategies </a:t>
                      </a:r>
                    </a:p>
                  </a:txBody>
                  <a:tcPr/>
                </a:tc>
                <a:extLst>
                  <a:ext uri="{0D108BD9-81ED-4DB2-BD59-A6C34878D82A}">
                    <a16:rowId xmlns:a16="http://schemas.microsoft.com/office/drawing/2014/main" val="2005376986"/>
                  </a:ext>
                </a:extLst>
              </a:tr>
              <a:tr h="370840">
                <a:tc>
                  <a:txBody>
                    <a:bodyPr/>
                    <a:lstStyle/>
                    <a:p>
                      <a:r>
                        <a:rPr lang="en-AU" dirty="0"/>
                        <a:t>Inform workplace – you can request a family member, friend or service to provide information to workplace.  This information should be approved by you.  So what you feel comfortable with them knowing.</a:t>
                      </a:r>
                    </a:p>
                  </a:txBody>
                  <a:tcPr/>
                </a:tc>
                <a:extLst>
                  <a:ext uri="{0D108BD9-81ED-4DB2-BD59-A6C34878D82A}">
                    <a16:rowId xmlns:a16="http://schemas.microsoft.com/office/drawing/2014/main" val="66365810"/>
                  </a:ext>
                </a:extLst>
              </a:tr>
              <a:tr h="370840">
                <a:tc>
                  <a:txBody>
                    <a:bodyPr/>
                    <a:lstStyle/>
                    <a:p>
                      <a:r>
                        <a:rPr lang="en-US" dirty="0"/>
                        <a:t>Perhaps allow one key person at your workplace to have enough information to keep speculation at a minimum. Keep him or her informed about funeral arrangements, time away from work, and how you are doing.  You can delegate this – when you are heavily impacted by a traumatic loss do allow people to offer practical support.  </a:t>
                      </a:r>
                      <a:endParaRPr lang="en-AU" dirty="0"/>
                    </a:p>
                  </a:txBody>
                  <a:tcPr/>
                </a:tc>
                <a:extLst>
                  <a:ext uri="{0D108BD9-81ED-4DB2-BD59-A6C34878D82A}">
                    <a16:rowId xmlns:a16="http://schemas.microsoft.com/office/drawing/2014/main" val="4193836987"/>
                  </a:ext>
                </a:extLst>
              </a:tr>
              <a:tr h="370840">
                <a:tc>
                  <a:txBody>
                    <a:bodyPr/>
                    <a:lstStyle/>
                    <a:p>
                      <a:r>
                        <a:rPr lang="en-US" dirty="0"/>
                        <a:t>The time required before someone returns to work can vary. Ensure you find out what options are available to you, for instance, sick leave, compassionate leave, annual leave. You could access an Employee Assistance Program (if your workplace has one).   Super funds are also accessible in multiple cases as many hold insurance accessible for those severely impacted.  </a:t>
                      </a:r>
                      <a:endParaRPr lang="en-AU" dirty="0"/>
                    </a:p>
                  </a:txBody>
                  <a:tcPr/>
                </a:tc>
                <a:extLst>
                  <a:ext uri="{0D108BD9-81ED-4DB2-BD59-A6C34878D82A}">
                    <a16:rowId xmlns:a16="http://schemas.microsoft.com/office/drawing/2014/main" val="1283657161"/>
                  </a:ext>
                </a:extLst>
              </a:tr>
              <a:tr h="370840">
                <a:tc>
                  <a:txBody>
                    <a:bodyPr/>
                    <a:lstStyle/>
                    <a:p>
                      <a:r>
                        <a:rPr lang="en-US" dirty="0"/>
                        <a:t>In general, it is recommended that you be honest and factual without being explicit as gossip and speculation about the deceased person can be hurtful and damaging to you. </a:t>
                      </a:r>
                      <a:endParaRPr lang="en-AU" dirty="0"/>
                    </a:p>
                  </a:txBody>
                  <a:tcPr/>
                </a:tc>
                <a:extLst>
                  <a:ext uri="{0D108BD9-81ED-4DB2-BD59-A6C34878D82A}">
                    <a16:rowId xmlns:a16="http://schemas.microsoft.com/office/drawing/2014/main" val="1343065810"/>
                  </a:ext>
                </a:extLst>
              </a:tr>
              <a:tr h="370840">
                <a:tc>
                  <a:txBody>
                    <a:bodyPr/>
                    <a:lstStyle/>
                    <a:p>
                      <a:r>
                        <a:rPr lang="en-US" dirty="0"/>
                        <a:t>Let your office know </a:t>
                      </a:r>
                      <a:r>
                        <a:rPr lang="en-US" sz="2800" b="1" dirty="0">
                          <a:solidFill>
                            <a:schemeClr val="tx1"/>
                          </a:solidFill>
                        </a:rPr>
                        <a:t>if</a:t>
                      </a:r>
                      <a:r>
                        <a:rPr lang="en-US" sz="2800" dirty="0"/>
                        <a:t> </a:t>
                      </a:r>
                      <a:r>
                        <a:rPr lang="en-US" dirty="0"/>
                        <a:t>you want to be included in regular correspondence so you can be kept updated about what is happening.</a:t>
                      </a:r>
                      <a:endParaRPr lang="en-AU" dirty="0"/>
                    </a:p>
                  </a:txBody>
                  <a:tcPr/>
                </a:tc>
                <a:extLst>
                  <a:ext uri="{0D108BD9-81ED-4DB2-BD59-A6C34878D82A}">
                    <a16:rowId xmlns:a16="http://schemas.microsoft.com/office/drawing/2014/main" val="3969046593"/>
                  </a:ext>
                </a:extLst>
              </a:tr>
              <a:tr h="370840">
                <a:tc>
                  <a:txBody>
                    <a:bodyPr/>
                    <a:lstStyle/>
                    <a:p>
                      <a:r>
                        <a:rPr lang="en-US" dirty="0"/>
                        <a:t>Good communication with your Manager or Supervisor will ensure that they continue to understand how grief is impacting on you and on your work.</a:t>
                      </a:r>
                      <a:endParaRPr lang="en-AU" dirty="0"/>
                    </a:p>
                  </a:txBody>
                  <a:tcPr/>
                </a:tc>
                <a:extLst>
                  <a:ext uri="{0D108BD9-81ED-4DB2-BD59-A6C34878D82A}">
                    <a16:rowId xmlns:a16="http://schemas.microsoft.com/office/drawing/2014/main" val="751669901"/>
                  </a:ext>
                </a:extLst>
              </a:tr>
            </a:tbl>
          </a:graphicData>
        </a:graphic>
      </p:graphicFrame>
    </p:spTree>
    <p:extLst>
      <p:ext uri="{BB962C8B-B14F-4D97-AF65-F5344CB8AC3E}">
        <p14:creationId xmlns:p14="http://schemas.microsoft.com/office/powerpoint/2010/main" val="2320998404"/>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8">
            <a:extLst>
              <a:ext uri="{FF2B5EF4-FFF2-40B4-BE49-F238E27FC236}">
                <a16:creationId xmlns:a16="http://schemas.microsoft.com/office/drawing/2014/main" id="{88B05FF1-75AC-49B9-8B36-AB1BCC375A69}"/>
              </a:ext>
            </a:extLst>
          </p:cNvPr>
          <p:cNvGraphicFramePr>
            <a:graphicFrameLocks noGrp="1"/>
          </p:cNvGraphicFramePr>
          <p:nvPr>
            <p:ph idx="1"/>
            <p:extLst>
              <p:ext uri="{D42A27DB-BD31-4B8C-83A1-F6EECF244321}">
                <p14:modId xmlns:p14="http://schemas.microsoft.com/office/powerpoint/2010/main" val="1559018975"/>
              </p:ext>
            </p:extLst>
          </p:nvPr>
        </p:nvGraphicFramePr>
        <p:xfrm>
          <a:off x="668383" y="545465"/>
          <a:ext cx="10515600" cy="597408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689128517"/>
                    </a:ext>
                  </a:extLst>
                </a:gridCol>
              </a:tblGrid>
              <a:tr h="370840">
                <a:tc>
                  <a:txBody>
                    <a:bodyPr/>
                    <a:lstStyle/>
                    <a:p>
                      <a:r>
                        <a:rPr lang="en-AU" dirty="0"/>
                        <a:t>Strategies</a:t>
                      </a:r>
                    </a:p>
                  </a:txBody>
                  <a:tcPr/>
                </a:tc>
                <a:extLst>
                  <a:ext uri="{0D108BD9-81ED-4DB2-BD59-A6C34878D82A}">
                    <a16:rowId xmlns:a16="http://schemas.microsoft.com/office/drawing/2014/main" val="967160134"/>
                  </a:ext>
                </a:extLst>
              </a:tr>
              <a:tr h="370840">
                <a:tc>
                  <a:txBody>
                    <a:bodyPr/>
                    <a:lstStyle/>
                    <a:p>
                      <a:r>
                        <a:rPr lang="en-US" dirty="0"/>
                        <a:t>You may worry about emotionally breaking down in front of colleagues or in the middle of an important meeting. This can happen, but many people will understand if they know what has occurred in your life. If you need to excuse yourself, do so. </a:t>
                      </a:r>
                      <a:endParaRPr lang="en-AU" dirty="0"/>
                    </a:p>
                  </a:txBody>
                  <a:tcPr/>
                </a:tc>
                <a:extLst>
                  <a:ext uri="{0D108BD9-81ED-4DB2-BD59-A6C34878D82A}">
                    <a16:rowId xmlns:a16="http://schemas.microsoft.com/office/drawing/2014/main" val="558025873"/>
                  </a:ext>
                </a:extLst>
              </a:tr>
              <a:tr h="370840">
                <a:tc>
                  <a:txBody>
                    <a:bodyPr/>
                    <a:lstStyle/>
                    <a:p>
                      <a:r>
                        <a:rPr lang="en-US" dirty="0"/>
                        <a:t>You might arrange to go into the office to meet co-workers for lunch. It can make it easier to go back to work at a later date.</a:t>
                      </a:r>
                      <a:endParaRPr lang="en-AU" dirty="0"/>
                    </a:p>
                  </a:txBody>
                  <a:tcPr/>
                </a:tc>
                <a:extLst>
                  <a:ext uri="{0D108BD9-81ED-4DB2-BD59-A6C34878D82A}">
                    <a16:rowId xmlns:a16="http://schemas.microsoft.com/office/drawing/2014/main" val="2999240973"/>
                  </a:ext>
                </a:extLst>
              </a:tr>
              <a:tr h="370840">
                <a:tc>
                  <a:txBody>
                    <a:bodyPr/>
                    <a:lstStyle/>
                    <a:p>
                      <a:r>
                        <a:rPr lang="en-US" dirty="0"/>
                        <a:t>Consider returning for partial days for a week or so, easing your way back into the normal routine.</a:t>
                      </a:r>
                      <a:endParaRPr lang="en-AU" dirty="0"/>
                    </a:p>
                  </a:txBody>
                  <a:tcPr/>
                </a:tc>
                <a:extLst>
                  <a:ext uri="{0D108BD9-81ED-4DB2-BD59-A6C34878D82A}">
                    <a16:rowId xmlns:a16="http://schemas.microsoft.com/office/drawing/2014/main" val="3216804461"/>
                  </a:ext>
                </a:extLst>
              </a:tr>
              <a:tr h="370840">
                <a:tc>
                  <a:txBody>
                    <a:bodyPr/>
                    <a:lstStyle/>
                    <a:p>
                      <a:r>
                        <a:rPr lang="en-US" dirty="0"/>
                        <a:t>You may return to work only to find that it was too early – you may need more time off.</a:t>
                      </a:r>
                      <a:endParaRPr lang="en-AU" dirty="0"/>
                    </a:p>
                  </a:txBody>
                  <a:tcPr/>
                </a:tc>
                <a:extLst>
                  <a:ext uri="{0D108BD9-81ED-4DB2-BD59-A6C34878D82A}">
                    <a16:rowId xmlns:a16="http://schemas.microsoft.com/office/drawing/2014/main" val="802698412"/>
                  </a:ext>
                </a:extLst>
              </a:tr>
              <a:tr h="370840">
                <a:tc>
                  <a:txBody>
                    <a:bodyPr/>
                    <a:lstStyle/>
                    <a:p>
                      <a:r>
                        <a:rPr lang="en-US" dirty="0"/>
                        <a:t>Let people know what you are OK to talk about </a:t>
                      </a:r>
                      <a:r>
                        <a:rPr lang="en-US" dirty="0" err="1"/>
                        <a:t>eg.</a:t>
                      </a:r>
                      <a:r>
                        <a:rPr lang="en-US" dirty="0"/>
                        <a:t> your grief but not the death.</a:t>
                      </a:r>
                      <a:endParaRPr lang="en-AU" dirty="0"/>
                    </a:p>
                  </a:txBody>
                  <a:tcPr/>
                </a:tc>
                <a:extLst>
                  <a:ext uri="{0D108BD9-81ED-4DB2-BD59-A6C34878D82A}">
                    <a16:rowId xmlns:a16="http://schemas.microsoft.com/office/drawing/2014/main" val="3350720221"/>
                  </a:ext>
                </a:extLst>
              </a:tr>
              <a:tr h="370840">
                <a:tc>
                  <a:txBody>
                    <a:bodyPr/>
                    <a:lstStyle/>
                    <a:p>
                      <a:r>
                        <a:rPr lang="en-US" dirty="0"/>
                        <a:t>Your Manager may be able to consider various options for easing you back into work.</a:t>
                      </a:r>
                      <a:endParaRPr lang="en-AU" dirty="0"/>
                    </a:p>
                  </a:txBody>
                  <a:tcPr/>
                </a:tc>
                <a:extLst>
                  <a:ext uri="{0D108BD9-81ED-4DB2-BD59-A6C34878D82A}">
                    <a16:rowId xmlns:a16="http://schemas.microsoft.com/office/drawing/2014/main" val="1146789451"/>
                  </a:ext>
                </a:extLst>
              </a:tr>
              <a:tr h="370840">
                <a:tc>
                  <a:txBody>
                    <a:bodyPr/>
                    <a:lstStyle/>
                    <a:p>
                      <a:r>
                        <a:rPr lang="en-US" dirty="0"/>
                        <a:t>Let your co-workers know what is helpful to you when you are having a particularly hard day: allowing you to have some alone time, making you a cup of coffee, or going for a short walk. The more they know what they can do for you, the more comfortable you and they will be.</a:t>
                      </a:r>
                      <a:endParaRPr lang="en-AU" dirty="0"/>
                    </a:p>
                  </a:txBody>
                  <a:tcPr/>
                </a:tc>
                <a:extLst>
                  <a:ext uri="{0D108BD9-81ED-4DB2-BD59-A6C34878D82A}">
                    <a16:rowId xmlns:a16="http://schemas.microsoft.com/office/drawing/2014/main" val="1296046511"/>
                  </a:ext>
                </a:extLst>
              </a:tr>
              <a:tr h="370840">
                <a:tc>
                  <a:txBody>
                    <a:bodyPr/>
                    <a:lstStyle/>
                    <a:p>
                      <a:r>
                        <a:rPr lang="en-US" dirty="0"/>
                        <a:t>Good communication with your Manager or Supervisor will ensure that they continue to understand how grief is impacting on you and on your work.</a:t>
                      </a:r>
                      <a:endParaRPr lang="en-AU" dirty="0"/>
                    </a:p>
                  </a:txBody>
                  <a:tcPr/>
                </a:tc>
                <a:extLst>
                  <a:ext uri="{0D108BD9-81ED-4DB2-BD59-A6C34878D82A}">
                    <a16:rowId xmlns:a16="http://schemas.microsoft.com/office/drawing/2014/main" val="1998769100"/>
                  </a:ext>
                </a:extLst>
              </a:tr>
              <a:tr h="370840">
                <a:tc>
                  <a:txBody>
                    <a:bodyPr/>
                    <a:lstStyle/>
                    <a:p>
                      <a:r>
                        <a:rPr lang="en-AU" dirty="0"/>
                        <a:t>If you have young children or teens impacted – expect disruption and distress/separation anxiety   (Additional information about supporting young people can be provided) </a:t>
                      </a:r>
                    </a:p>
                  </a:txBody>
                  <a:tcPr/>
                </a:tc>
                <a:extLst>
                  <a:ext uri="{0D108BD9-81ED-4DB2-BD59-A6C34878D82A}">
                    <a16:rowId xmlns:a16="http://schemas.microsoft.com/office/drawing/2014/main" val="920844176"/>
                  </a:ext>
                </a:extLst>
              </a:tr>
              <a:tr h="370840">
                <a:tc>
                  <a:txBody>
                    <a:bodyPr/>
                    <a:lstStyle/>
                    <a:p>
                      <a:r>
                        <a:rPr lang="en-AU" dirty="0"/>
                        <a:t>DELEGATE </a:t>
                      </a:r>
                    </a:p>
                  </a:txBody>
                  <a:tcPr/>
                </a:tc>
                <a:extLst>
                  <a:ext uri="{0D108BD9-81ED-4DB2-BD59-A6C34878D82A}">
                    <a16:rowId xmlns:a16="http://schemas.microsoft.com/office/drawing/2014/main" val="2628818147"/>
                  </a:ext>
                </a:extLst>
              </a:tr>
            </a:tbl>
          </a:graphicData>
        </a:graphic>
      </p:graphicFrame>
    </p:spTree>
    <p:extLst>
      <p:ext uri="{BB962C8B-B14F-4D97-AF65-F5344CB8AC3E}">
        <p14:creationId xmlns:p14="http://schemas.microsoft.com/office/powerpoint/2010/main" val="4169757787"/>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A87C2-86FC-483E-93FC-AA2B61DA42EC}"/>
              </a:ext>
            </a:extLst>
          </p:cNvPr>
          <p:cNvSpPr>
            <a:spLocks noGrp="1"/>
          </p:cNvSpPr>
          <p:nvPr>
            <p:ph type="title"/>
          </p:nvPr>
        </p:nvSpPr>
        <p:spPr>
          <a:xfrm>
            <a:off x="838200" y="2057400"/>
            <a:ext cx="2743200" cy="2743200"/>
          </a:xfrm>
          <a:prstGeom prst="ellipse">
            <a:avLst/>
          </a:prstGeom>
          <a:solidFill>
            <a:srgbClr val="262626"/>
          </a:solidFill>
          <a:ln w="174625" cmpd="thinThick">
            <a:solidFill>
              <a:srgbClr val="262626"/>
            </a:solidFill>
          </a:ln>
        </p:spPr>
        <p:txBody>
          <a:bodyPr anchor="ctr">
            <a:normAutofit/>
          </a:bodyPr>
          <a:lstStyle/>
          <a:p>
            <a:pPr algn="ctr"/>
            <a:r>
              <a:rPr lang="en-AU" sz="2600">
                <a:solidFill>
                  <a:srgbClr val="FFFFFF"/>
                </a:solidFill>
              </a:rPr>
              <a:t>How we can intervene</a:t>
            </a:r>
          </a:p>
        </p:txBody>
      </p:sp>
      <p:graphicFrame>
        <p:nvGraphicFramePr>
          <p:cNvPr id="4" name="Table 4">
            <a:extLst>
              <a:ext uri="{FF2B5EF4-FFF2-40B4-BE49-F238E27FC236}">
                <a16:creationId xmlns:a16="http://schemas.microsoft.com/office/drawing/2014/main" id="{1EA57815-D860-4558-B8C0-EEE459ADA1FD}"/>
              </a:ext>
            </a:extLst>
          </p:cNvPr>
          <p:cNvGraphicFramePr>
            <a:graphicFrameLocks noGrp="1"/>
          </p:cNvGraphicFramePr>
          <p:nvPr>
            <p:ph idx="1"/>
          </p:nvPr>
        </p:nvGraphicFramePr>
        <p:xfrm>
          <a:off x="4038600" y="1393467"/>
          <a:ext cx="7315201" cy="4100356"/>
        </p:xfrm>
        <a:graphic>
          <a:graphicData uri="http://schemas.openxmlformats.org/drawingml/2006/table">
            <a:tbl>
              <a:tblPr firstRow="1" bandRow="1">
                <a:tableStyleId>{5C22544A-7EE6-4342-B048-85BDC9FD1C3A}</a:tableStyleId>
              </a:tblPr>
              <a:tblGrid>
                <a:gridCol w="3721704">
                  <a:extLst>
                    <a:ext uri="{9D8B030D-6E8A-4147-A177-3AD203B41FA5}">
                      <a16:colId xmlns:a16="http://schemas.microsoft.com/office/drawing/2014/main" val="622367658"/>
                    </a:ext>
                  </a:extLst>
                </a:gridCol>
                <a:gridCol w="3593497">
                  <a:extLst>
                    <a:ext uri="{9D8B030D-6E8A-4147-A177-3AD203B41FA5}">
                      <a16:colId xmlns:a16="http://schemas.microsoft.com/office/drawing/2014/main" val="1122787906"/>
                    </a:ext>
                  </a:extLst>
                </a:gridCol>
              </a:tblGrid>
              <a:tr h="279886">
                <a:tc>
                  <a:txBody>
                    <a:bodyPr/>
                    <a:lstStyle/>
                    <a:p>
                      <a:r>
                        <a:rPr lang="en-AU" sz="1300"/>
                        <a:t>Objectives of intervening</a:t>
                      </a:r>
                    </a:p>
                  </a:txBody>
                  <a:tcPr marL="63610" marR="63610" marT="31805" marB="31805"/>
                </a:tc>
                <a:tc>
                  <a:txBody>
                    <a:bodyPr/>
                    <a:lstStyle/>
                    <a:p>
                      <a:r>
                        <a:rPr lang="en-AU" sz="1300" dirty="0"/>
                        <a:t>examples</a:t>
                      </a:r>
                    </a:p>
                  </a:txBody>
                  <a:tcPr marL="63610" marR="63610" marT="31805" marB="31805"/>
                </a:tc>
                <a:extLst>
                  <a:ext uri="{0D108BD9-81ED-4DB2-BD59-A6C34878D82A}">
                    <a16:rowId xmlns:a16="http://schemas.microsoft.com/office/drawing/2014/main" val="3959505070"/>
                  </a:ext>
                </a:extLst>
              </a:tr>
              <a:tr h="1234043">
                <a:tc>
                  <a:txBody>
                    <a:bodyPr/>
                    <a:lstStyle/>
                    <a:p>
                      <a:r>
                        <a:rPr lang="en-AU" sz="1300"/>
                        <a:t>Finding meaning</a:t>
                      </a:r>
                    </a:p>
                  </a:txBody>
                  <a:tcPr marL="63610" marR="63610" marT="31805" marB="31805"/>
                </a:tc>
                <a:tc>
                  <a:txBody>
                    <a:bodyPr/>
                    <a:lstStyle/>
                    <a:p>
                      <a:r>
                        <a:rPr lang="en-AU" sz="1300"/>
                        <a:t>Honouring the loss</a:t>
                      </a:r>
                    </a:p>
                    <a:p>
                      <a:r>
                        <a:rPr lang="en-AU" sz="1300"/>
                        <a:t>Changing attitudes to suffering </a:t>
                      </a:r>
                    </a:p>
                    <a:p>
                      <a:r>
                        <a:rPr lang="en-AU" sz="1300"/>
                        <a:t>Reframing with metaphor</a:t>
                      </a:r>
                    </a:p>
                    <a:p>
                      <a:r>
                        <a:rPr lang="en-AU" sz="1300"/>
                        <a:t>Creating healing narratives</a:t>
                      </a:r>
                    </a:p>
                    <a:p>
                      <a:r>
                        <a:rPr lang="en-AU" sz="1300"/>
                        <a:t>Use of spiritual cultural approaches</a:t>
                      </a:r>
                    </a:p>
                    <a:p>
                      <a:r>
                        <a:rPr lang="en-AU" sz="1300"/>
                        <a:t>Supporting meaning making</a:t>
                      </a:r>
                    </a:p>
                  </a:txBody>
                  <a:tcPr marL="63610" marR="63610" marT="31805" marB="31805"/>
                </a:tc>
                <a:extLst>
                  <a:ext uri="{0D108BD9-81ED-4DB2-BD59-A6C34878D82A}">
                    <a16:rowId xmlns:a16="http://schemas.microsoft.com/office/drawing/2014/main" val="3470857077"/>
                  </a:ext>
                </a:extLst>
              </a:tr>
              <a:tr h="1043212">
                <a:tc>
                  <a:txBody>
                    <a:bodyPr/>
                    <a:lstStyle/>
                    <a:p>
                      <a:r>
                        <a:rPr lang="en-AU" sz="1300"/>
                        <a:t>Renegotiating with relationship of what was lost</a:t>
                      </a:r>
                    </a:p>
                  </a:txBody>
                  <a:tcPr marL="63610" marR="63610" marT="31805" marB="31805"/>
                </a:tc>
                <a:tc>
                  <a:txBody>
                    <a:bodyPr/>
                    <a:lstStyle/>
                    <a:p>
                      <a:r>
                        <a:rPr lang="en-AU" sz="1300"/>
                        <a:t>Others ways to conceive the connection </a:t>
                      </a:r>
                    </a:p>
                    <a:p>
                      <a:r>
                        <a:rPr lang="en-AU" sz="1300"/>
                        <a:t>Memory activities </a:t>
                      </a:r>
                    </a:p>
                    <a:p>
                      <a:r>
                        <a:rPr lang="en-AU" sz="1300"/>
                        <a:t>Honouring the memory of person who is deceased</a:t>
                      </a:r>
                    </a:p>
                    <a:p>
                      <a:r>
                        <a:rPr lang="en-AU" sz="1300"/>
                        <a:t>Therapeutic approaches/ CBT/ACT etc</a:t>
                      </a:r>
                    </a:p>
                  </a:txBody>
                  <a:tcPr marL="63610" marR="63610" marT="31805" marB="31805"/>
                </a:tc>
                <a:extLst>
                  <a:ext uri="{0D108BD9-81ED-4DB2-BD59-A6C34878D82A}">
                    <a16:rowId xmlns:a16="http://schemas.microsoft.com/office/drawing/2014/main" val="1418207863"/>
                  </a:ext>
                </a:extLst>
              </a:tr>
              <a:tr h="1043212">
                <a:tc>
                  <a:txBody>
                    <a:bodyPr/>
                    <a:lstStyle/>
                    <a:p>
                      <a:r>
                        <a:rPr lang="en-AU" sz="1300"/>
                        <a:t>Using social support </a:t>
                      </a:r>
                    </a:p>
                  </a:txBody>
                  <a:tcPr marL="63610" marR="63610" marT="31805" marB="31805"/>
                </a:tc>
                <a:tc>
                  <a:txBody>
                    <a:bodyPr/>
                    <a:lstStyle/>
                    <a:p>
                      <a:r>
                        <a:rPr lang="en-AU" sz="1300"/>
                        <a:t>Connection making </a:t>
                      </a:r>
                    </a:p>
                    <a:p>
                      <a:r>
                        <a:rPr lang="en-AU" sz="1300"/>
                        <a:t>Educating supporting family/friends</a:t>
                      </a:r>
                    </a:p>
                    <a:p>
                      <a:r>
                        <a:rPr lang="en-AU" sz="1300"/>
                        <a:t>Lived experience connection</a:t>
                      </a:r>
                    </a:p>
                    <a:p>
                      <a:r>
                        <a:rPr lang="en-AU" sz="1300"/>
                        <a:t>Therapy</a:t>
                      </a:r>
                    </a:p>
                    <a:p>
                      <a:r>
                        <a:rPr lang="en-AU" sz="1300"/>
                        <a:t>Spiritual/cultural support</a:t>
                      </a:r>
                    </a:p>
                  </a:txBody>
                  <a:tcPr marL="63610" marR="63610" marT="31805" marB="31805"/>
                </a:tc>
                <a:extLst>
                  <a:ext uri="{0D108BD9-81ED-4DB2-BD59-A6C34878D82A}">
                    <a16:rowId xmlns:a16="http://schemas.microsoft.com/office/drawing/2014/main" val="1028981169"/>
                  </a:ext>
                </a:extLst>
              </a:tr>
              <a:tr h="470718">
                <a:tc>
                  <a:txBody>
                    <a:bodyPr/>
                    <a:lstStyle/>
                    <a:p>
                      <a:r>
                        <a:rPr lang="en-AU" sz="1300"/>
                        <a:t>Re-establishing life post loss</a:t>
                      </a:r>
                    </a:p>
                  </a:txBody>
                  <a:tcPr marL="63610" marR="63610" marT="31805" marB="31805"/>
                </a:tc>
                <a:tc>
                  <a:txBody>
                    <a:bodyPr/>
                    <a:lstStyle/>
                    <a:p>
                      <a:r>
                        <a:rPr lang="en-AU" sz="1300"/>
                        <a:t>Strength based process</a:t>
                      </a:r>
                    </a:p>
                    <a:p>
                      <a:r>
                        <a:rPr lang="en-AU" sz="1300"/>
                        <a:t>Step approach/collaborative and choice based </a:t>
                      </a:r>
                    </a:p>
                  </a:txBody>
                  <a:tcPr marL="63610" marR="63610" marT="31805" marB="31805"/>
                </a:tc>
                <a:extLst>
                  <a:ext uri="{0D108BD9-81ED-4DB2-BD59-A6C34878D82A}">
                    <a16:rowId xmlns:a16="http://schemas.microsoft.com/office/drawing/2014/main" val="361240073"/>
                  </a:ext>
                </a:extLst>
              </a:tr>
            </a:tbl>
          </a:graphicData>
        </a:graphic>
      </p:graphicFrame>
    </p:spTree>
    <p:extLst>
      <p:ext uri="{BB962C8B-B14F-4D97-AF65-F5344CB8AC3E}">
        <p14:creationId xmlns:p14="http://schemas.microsoft.com/office/powerpoint/2010/main" val="3786971617"/>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a:extLst>
              <a:ext uri="{FF2B5EF4-FFF2-40B4-BE49-F238E27FC236}">
                <a16:creationId xmlns:a16="http://schemas.microsoft.com/office/drawing/2014/main" id="{D061D186-4A59-4C70-9ADB-BDBA04DDC83A}"/>
              </a:ext>
            </a:extLst>
          </p:cNvPr>
          <p:cNvPicPr>
            <a:picLocks noChangeAspect="1"/>
          </p:cNvPicPr>
          <p:nvPr/>
        </p:nvPicPr>
        <p:blipFill>
          <a:blip r:embed="rId2"/>
          <a:stretch>
            <a:fillRect/>
          </a:stretch>
        </p:blipFill>
        <p:spPr>
          <a:xfrm>
            <a:off x="669639" y="2178142"/>
            <a:ext cx="5851924" cy="3863542"/>
          </a:xfrm>
          <a:prstGeom prst="rect">
            <a:avLst/>
          </a:prstGeom>
        </p:spPr>
      </p:pic>
      <p:pic>
        <p:nvPicPr>
          <p:cNvPr id="5" name="Content Placeholder 4">
            <a:extLst>
              <a:ext uri="{FF2B5EF4-FFF2-40B4-BE49-F238E27FC236}">
                <a16:creationId xmlns:a16="http://schemas.microsoft.com/office/drawing/2014/main" id="{9FFE3446-BB66-468B-A3D7-A0A76F3FC0AD}"/>
              </a:ext>
            </a:extLst>
          </p:cNvPr>
          <p:cNvPicPr>
            <a:picLocks noGrp="1" noChangeAspect="1"/>
          </p:cNvPicPr>
          <p:nvPr>
            <p:ph idx="1"/>
          </p:nvPr>
        </p:nvPicPr>
        <p:blipFill>
          <a:blip r:embed="rId3"/>
          <a:stretch>
            <a:fillRect/>
          </a:stretch>
        </p:blipFill>
        <p:spPr>
          <a:xfrm>
            <a:off x="5752611" y="2178141"/>
            <a:ext cx="6149884" cy="3229881"/>
          </a:xfrm>
          <a:prstGeom prst="rect">
            <a:avLst/>
          </a:prstGeom>
        </p:spPr>
      </p:pic>
      <p:pic>
        <p:nvPicPr>
          <p:cNvPr id="6" name="Picture 5">
            <a:extLst>
              <a:ext uri="{FF2B5EF4-FFF2-40B4-BE49-F238E27FC236}">
                <a16:creationId xmlns:a16="http://schemas.microsoft.com/office/drawing/2014/main" id="{38E6981E-8777-44CE-8D8A-609037120879}"/>
              </a:ext>
            </a:extLst>
          </p:cNvPr>
          <p:cNvPicPr>
            <a:picLocks noChangeAspect="1"/>
          </p:cNvPicPr>
          <p:nvPr/>
        </p:nvPicPr>
        <p:blipFill>
          <a:blip r:embed="rId4"/>
          <a:stretch>
            <a:fillRect/>
          </a:stretch>
        </p:blipFill>
        <p:spPr>
          <a:xfrm>
            <a:off x="1349463" y="363170"/>
            <a:ext cx="9985094" cy="1517881"/>
          </a:xfrm>
          <a:prstGeom prst="rect">
            <a:avLst/>
          </a:prstGeom>
        </p:spPr>
      </p:pic>
    </p:spTree>
    <p:extLst>
      <p:ext uri="{BB962C8B-B14F-4D97-AF65-F5344CB8AC3E}">
        <p14:creationId xmlns:p14="http://schemas.microsoft.com/office/powerpoint/2010/main" val="2210745958"/>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EAC70D0-91BF-4A9B-B06F-02997CC0A6C7}"/>
              </a:ext>
            </a:extLst>
          </p:cNvPr>
          <p:cNvSpPr txBox="1"/>
          <p:nvPr/>
        </p:nvSpPr>
        <p:spPr>
          <a:xfrm>
            <a:off x="1028700" y="1967266"/>
            <a:ext cx="2628900" cy="2547257"/>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en-US" sz="3600" kern="1200">
                <a:solidFill>
                  <a:srgbClr val="FFFFFF"/>
                </a:solidFill>
                <a:latin typeface="+mj-lt"/>
                <a:ea typeface="+mj-ea"/>
                <a:cs typeface="+mj-cs"/>
              </a:rPr>
              <a:t>Workplace response checklist</a:t>
            </a:r>
          </a:p>
        </p:txBody>
      </p:sp>
      <p:pic>
        <p:nvPicPr>
          <p:cNvPr id="7" name="Picture 6">
            <a:extLst>
              <a:ext uri="{FF2B5EF4-FFF2-40B4-BE49-F238E27FC236}">
                <a16:creationId xmlns:a16="http://schemas.microsoft.com/office/drawing/2014/main" id="{51876FBA-B866-4F42-A601-5730DBC156D7}"/>
              </a:ext>
            </a:extLst>
          </p:cNvPr>
          <p:cNvPicPr>
            <a:picLocks noChangeAspect="1"/>
          </p:cNvPicPr>
          <p:nvPr/>
        </p:nvPicPr>
        <p:blipFill>
          <a:blip r:embed="rId3"/>
          <a:stretch>
            <a:fillRect/>
          </a:stretch>
        </p:blipFill>
        <p:spPr>
          <a:xfrm>
            <a:off x="5793991" y="643466"/>
            <a:ext cx="4747349" cy="5568739"/>
          </a:xfrm>
          <a:prstGeom prst="rect">
            <a:avLst/>
          </a:prstGeom>
        </p:spPr>
      </p:pic>
    </p:spTree>
    <p:extLst>
      <p:ext uri="{BB962C8B-B14F-4D97-AF65-F5344CB8AC3E}">
        <p14:creationId xmlns:p14="http://schemas.microsoft.com/office/powerpoint/2010/main" val="1934339914"/>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B0C60769-5425-4CDA-B979-1B360DB8F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92347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D612AB4-6036-4143-9322-E126EE65B52F}"/>
              </a:ext>
            </a:extLst>
          </p:cNvPr>
          <p:cNvSpPr>
            <a:spLocks noGrp="1"/>
          </p:cNvSpPr>
          <p:nvPr>
            <p:ph type="title"/>
          </p:nvPr>
        </p:nvSpPr>
        <p:spPr>
          <a:xfrm>
            <a:off x="516467" y="3446374"/>
            <a:ext cx="4809068" cy="2743200"/>
          </a:xfrm>
        </p:spPr>
        <p:txBody>
          <a:bodyPr anchor="t">
            <a:normAutofit/>
          </a:bodyPr>
          <a:lstStyle/>
          <a:p>
            <a:pPr algn="ctr"/>
            <a:r>
              <a:rPr lang="en-AU" sz="4800" b="1">
                <a:solidFill>
                  <a:schemeClr val="bg1"/>
                </a:solidFill>
                <a:latin typeface="Arial" panose="020B0604020202020204" pitchFamily="34" charset="0"/>
                <a:cs typeface="Arial" panose="020B0604020202020204" pitchFamily="34" charset="0"/>
              </a:rPr>
              <a:t>Services and Resources</a:t>
            </a:r>
          </a:p>
        </p:txBody>
      </p:sp>
      <p:pic>
        <p:nvPicPr>
          <p:cNvPr id="2049" name="Picture 3" descr="logo2">
            <a:extLst>
              <a:ext uri="{FF2B5EF4-FFF2-40B4-BE49-F238E27FC236}">
                <a16:creationId xmlns:a16="http://schemas.microsoft.com/office/drawing/2014/main" id="{85E76FB0-1ACA-478C-B511-32ABA8CCD2C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441273" y="2057685"/>
            <a:ext cx="914400" cy="74506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22540602-11AF-4E6A-99CF-E15AA5F33BA7}"/>
              </a:ext>
            </a:extLst>
          </p:cNvPr>
          <p:cNvSpPr>
            <a:spLocks noGrp="1"/>
          </p:cNvSpPr>
          <p:nvPr>
            <p:ph idx="1"/>
          </p:nvPr>
        </p:nvSpPr>
        <p:spPr>
          <a:xfrm>
            <a:off x="6268530" y="654226"/>
            <a:ext cx="5579532" cy="5533496"/>
          </a:xfrm>
        </p:spPr>
        <p:txBody>
          <a:bodyPr vert="horz" lIns="82953" tIns="41476" rIns="82953" bIns="41476" rtlCol="0" anchor="ctr">
            <a:normAutofit lnSpcReduction="10000"/>
          </a:bodyPr>
          <a:lstStyle/>
          <a:p>
            <a:pPr marL="0" indent="0">
              <a:spcBef>
                <a:spcPts val="544"/>
              </a:spcBef>
              <a:buNone/>
            </a:pPr>
            <a:r>
              <a:rPr lang="en-AU" sz="1300" b="1" dirty="0">
                <a:latin typeface="Arial"/>
                <a:cs typeface="Arial"/>
              </a:rPr>
              <a:t>Kids Helpline       1800 55 1800    </a:t>
            </a:r>
            <a:endParaRPr lang="en-AU" sz="1300" b="1" dirty="0">
              <a:latin typeface="Arial" panose="020B0604020202020204" pitchFamily="34" charset="0"/>
              <a:cs typeface="Arial" panose="020B0604020202020204" pitchFamily="34" charset="0"/>
            </a:endParaRPr>
          </a:p>
          <a:p>
            <a:pPr marL="0" indent="0">
              <a:spcBef>
                <a:spcPts val="544"/>
              </a:spcBef>
              <a:buNone/>
            </a:pPr>
            <a:r>
              <a:rPr lang="en-AU" sz="1300" dirty="0">
                <a:latin typeface="Arial"/>
                <a:cs typeface="Arial"/>
                <a:hlinkClick r:id="rId4"/>
              </a:rPr>
              <a:t>www.kidshelp.com.au/teens/get-help/web-counselling/</a:t>
            </a:r>
            <a:r>
              <a:rPr lang="en-AU" sz="1300" dirty="0">
                <a:latin typeface="Arial"/>
                <a:cs typeface="Arial"/>
              </a:rPr>
              <a:t>   </a:t>
            </a:r>
            <a:endParaRPr lang="en-AU" sz="1300" dirty="0">
              <a:latin typeface="Arial" panose="020B0604020202020204" pitchFamily="34" charset="0"/>
              <a:cs typeface="Arial" panose="020B0604020202020204" pitchFamily="34" charset="0"/>
            </a:endParaRPr>
          </a:p>
          <a:p>
            <a:pPr marL="0" indent="0">
              <a:spcBef>
                <a:spcPts val="544"/>
              </a:spcBef>
              <a:buNone/>
            </a:pPr>
            <a:endParaRPr lang="en-AU" sz="1300" b="1" dirty="0">
              <a:latin typeface="Arial" panose="020B0604020202020204" pitchFamily="34" charset="0"/>
              <a:cs typeface="Arial" panose="020B0604020202020204" pitchFamily="34" charset="0"/>
            </a:endParaRPr>
          </a:p>
          <a:p>
            <a:pPr marL="0" indent="0">
              <a:spcBef>
                <a:spcPts val="544"/>
              </a:spcBef>
              <a:buNone/>
            </a:pPr>
            <a:r>
              <a:rPr lang="en-AU" sz="1300" b="1" dirty="0">
                <a:latin typeface="Arial"/>
                <a:cs typeface="Arial"/>
              </a:rPr>
              <a:t>Headspace Centres</a:t>
            </a:r>
          </a:p>
          <a:p>
            <a:pPr marL="0" indent="0">
              <a:spcBef>
                <a:spcPts val="544"/>
              </a:spcBef>
              <a:buNone/>
            </a:pPr>
            <a:r>
              <a:rPr lang="en-AU" sz="1300" dirty="0">
                <a:latin typeface="Arial"/>
                <a:cs typeface="Arial"/>
                <a:hlinkClick r:id="rId5"/>
              </a:rPr>
              <a:t>www.headspace.com.au</a:t>
            </a:r>
            <a:r>
              <a:rPr lang="en-AU" sz="1300" dirty="0">
                <a:latin typeface="Arial"/>
                <a:cs typeface="Arial"/>
              </a:rPr>
              <a:t> </a:t>
            </a:r>
            <a:endParaRPr lang="en-AU" sz="1300" dirty="0">
              <a:latin typeface="Arial" panose="020B0604020202020204" pitchFamily="34" charset="0"/>
              <a:cs typeface="Arial" panose="020B0604020202020204" pitchFamily="34" charset="0"/>
            </a:endParaRPr>
          </a:p>
          <a:p>
            <a:pPr marL="0" indent="0">
              <a:spcBef>
                <a:spcPts val="544"/>
              </a:spcBef>
              <a:buNone/>
            </a:pPr>
            <a:endParaRPr lang="en-AU" sz="1300" dirty="0">
              <a:latin typeface="Arial" panose="020B0604020202020204" pitchFamily="34" charset="0"/>
              <a:cs typeface="Arial" panose="020B0604020202020204" pitchFamily="34" charset="0"/>
            </a:endParaRPr>
          </a:p>
          <a:p>
            <a:pPr marL="0" indent="0">
              <a:spcBef>
                <a:spcPts val="544"/>
              </a:spcBef>
              <a:buNone/>
            </a:pPr>
            <a:r>
              <a:rPr lang="en-AU" sz="1300" b="1" dirty="0">
                <a:latin typeface="Arial"/>
                <a:cs typeface="Arial"/>
              </a:rPr>
              <a:t>Reach Out</a:t>
            </a:r>
            <a:r>
              <a:rPr lang="en-AU" sz="1300" dirty="0">
                <a:latin typeface="Arial"/>
                <a:cs typeface="Arial"/>
              </a:rPr>
              <a:t>          </a:t>
            </a:r>
            <a:r>
              <a:rPr lang="en-AU" sz="1300" dirty="0">
                <a:latin typeface="Arial"/>
                <a:cs typeface="Arial"/>
                <a:hlinkClick r:id="rId6"/>
              </a:rPr>
              <a:t>www.reachout.com.au</a:t>
            </a:r>
            <a:r>
              <a:rPr lang="en-AU" sz="1300" dirty="0">
                <a:latin typeface="Arial"/>
                <a:cs typeface="Arial"/>
              </a:rPr>
              <a:t> </a:t>
            </a:r>
            <a:endParaRPr lang="en-AU" sz="1300" dirty="0">
              <a:latin typeface="Arial" panose="020B0604020202020204" pitchFamily="34" charset="0"/>
              <a:cs typeface="Arial" panose="020B0604020202020204" pitchFamily="34" charset="0"/>
            </a:endParaRPr>
          </a:p>
          <a:p>
            <a:pPr marL="0" indent="0">
              <a:spcBef>
                <a:spcPts val="544"/>
              </a:spcBef>
              <a:buNone/>
            </a:pPr>
            <a:r>
              <a:rPr lang="en-AU" sz="1300" dirty="0">
                <a:latin typeface="Arial"/>
                <a:cs typeface="Arial"/>
              </a:rPr>
              <a:t>(this is not a crisis service / does not provide one-on-one counselling)</a:t>
            </a:r>
          </a:p>
          <a:p>
            <a:pPr marL="0" indent="0">
              <a:spcBef>
                <a:spcPts val="544"/>
              </a:spcBef>
              <a:buNone/>
            </a:pPr>
            <a:endParaRPr lang="en-AU" sz="1300" b="1" dirty="0">
              <a:latin typeface="Arial" panose="020B0604020202020204" pitchFamily="34" charset="0"/>
              <a:cs typeface="Arial" panose="020B0604020202020204" pitchFamily="34" charset="0"/>
            </a:endParaRPr>
          </a:p>
          <a:p>
            <a:pPr marL="0" indent="0">
              <a:spcBef>
                <a:spcPts val="544"/>
              </a:spcBef>
              <a:buNone/>
            </a:pPr>
            <a:r>
              <a:rPr lang="en-AU" sz="1300" b="1" dirty="0">
                <a:latin typeface="Arial"/>
                <a:cs typeface="Arial"/>
              </a:rPr>
              <a:t>Suicide Call Back Service    1300 659 467 </a:t>
            </a:r>
            <a:endParaRPr lang="en-AU" sz="1300" b="1" dirty="0">
              <a:latin typeface="Arial" panose="020B0604020202020204" pitchFamily="34" charset="0"/>
              <a:cs typeface="Arial" panose="020B0604020202020204" pitchFamily="34" charset="0"/>
            </a:endParaRPr>
          </a:p>
          <a:p>
            <a:pPr marL="0" indent="0">
              <a:spcBef>
                <a:spcPts val="544"/>
              </a:spcBef>
              <a:buNone/>
            </a:pPr>
            <a:r>
              <a:rPr lang="en-AU" sz="1300" dirty="0">
                <a:latin typeface="Arial"/>
                <a:cs typeface="Arial"/>
              </a:rPr>
              <a:t>(people aged 15 years and over)</a:t>
            </a:r>
          </a:p>
          <a:p>
            <a:pPr marL="0" indent="0">
              <a:spcBef>
                <a:spcPts val="544"/>
              </a:spcBef>
              <a:buNone/>
            </a:pPr>
            <a:endParaRPr lang="en-AU" sz="1300" dirty="0">
              <a:latin typeface="Arial" panose="020B0604020202020204" pitchFamily="34" charset="0"/>
              <a:cs typeface="Arial" panose="020B0604020202020204" pitchFamily="34" charset="0"/>
            </a:endParaRPr>
          </a:p>
          <a:p>
            <a:pPr marL="0" indent="0">
              <a:spcBef>
                <a:spcPts val="544"/>
              </a:spcBef>
              <a:buClr>
                <a:schemeClr val="folHlink"/>
              </a:buClr>
              <a:buNone/>
            </a:pPr>
            <a:r>
              <a:rPr lang="en-AU" sz="1300" b="1" dirty="0">
                <a:latin typeface="Arial"/>
                <a:cs typeface="Arial"/>
              </a:rPr>
              <a:t>Australian Centre for Grief and Bereavement  </a:t>
            </a:r>
            <a:r>
              <a:rPr lang="en-AU" sz="1300" dirty="0">
                <a:latin typeface="Arial"/>
                <a:cs typeface="Arial"/>
                <a:hlinkClick r:id="rId7"/>
              </a:rPr>
              <a:t>www.grief.org.au/</a:t>
            </a:r>
            <a:r>
              <a:rPr lang="en-AU" sz="1300" dirty="0">
                <a:latin typeface="Arial"/>
                <a:cs typeface="Arial"/>
              </a:rPr>
              <a:t> </a:t>
            </a:r>
          </a:p>
          <a:p>
            <a:pPr marL="0" indent="0">
              <a:buNone/>
            </a:pPr>
            <a:r>
              <a:rPr lang="en-AU" sz="1300" dirty="0">
                <a:latin typeface="Arial" panose="020B0604020202020204" pitchFamily="34" charset="0"/>
                <a:cs typeface="Arial" panose="020B0604020202020204" pitchFamily="34" charset="0"/>
              </a:rPr>
              <a:t>Sabrina’s Reach4Life/Bereavement Group (BBSGNT) - </a:t>
            </a:r>
            <a:r>
              <a:rPr lang="en-AU" sz="1300" dirty="0">
                <a:effectLst/>
                <a:latin typeface="Book Antiqua" panose="02040602050305030304" pitchFamily="18" charset="0"/>
                <a:ea typeface="Calibri" panose="020F0502020204030204" pitchFamily="34" charset="0"/>
              </a:rPr>
              <a:t>Mobile: 0491 311 211 </a:t>
            </a:r>
            <a:endParaRPr lang="en-AU" sz="1300" dirty="0">
              <a:effectLst/>
              <a:latin typeface="Calibri" panose="020F0502020204030204" pitchFamily="34" charset="0"/>
              <a:ea typeface="Calibri" panose="020F0502020204030204" pitchFamily="34" charset="0"/>
            </a:endParaRPr>
          </a:p>
          <a:p>
            <a:pPr marL="0" indent="0">
              <a:buNone/>
            </a:pPr>
            <a:r>
              <a:rPr lang="en-AU" sz="1300" u="sng" dirty="0">
                <a:effectLst/>
                <a:latin typeface="Book Antiqua" panose="02040602050305030304" pitchFamily="18" charset="0"/>
                <a:ea typeface="Calibri" panose="020F0502020204030204" pitchFamily="34" charset="0"/>
                <a:hlinkClick r:id="rId8"/>
              </a:rPr>
              <a:t>info@sabrinasreach4ife.com.au</a:t>
            </a:r>
            <a:endParaRPr lang="en-AU" sz="1300" u="sng" dirty="0">
              <a:effectLst/>
              <a:latin typeface="Book Antiqua" panose="02040602050305030304" pitchFamily="18" charset="0"/>
              <a:ea typeface="Calibri" panose="020F0502020204030204" pitchFamily="34" charset="0"/>
            </a:endParaRPr>
          </a:p>
          <a:p>
            <a:pPr marL="0" indent="0">
              <a:buNone/>
            </a:pPr>
            <a:r>
              <a:rPr lang="en-AU" sz="1300" u="sng">
                <a:effectLst/>
                <a:latin typeface="Book Antiqua" panose="02040602050305030304" pitchFamily="18" charset="0"/>
                <a:ea typeface="Calibri" panose="020F0502020204030204" pitchFamily="34" charset="0"/>
              </a:rPr>
              <a:t>https://sabrinasreach4life.com.au/</a:t>
            </a:r>
            <a:endParaRPr lang="en-AU" sz="1300" u="sng" dirty="0">
              <a:effectLst/>
              <a:latin typeface="Book Antiqua" panose="02040602050305030304" pitchFamily="18" charset="0"/>
              <a:ea typeface="Calibri" panose="020F0502020204030204" pitchFamily="34" charset="0"/>
            </a:endParaRPr>
          </a:p>
          <a:p>
            <a:pPr marL="0" indent="0">
              <a:buNone/>
            </a:pPr>
            <a:endParaRPr lang="en-AU" sz="1300" u="sng" dirty="0">
              <a:latin typeface="Book Antiqua" panose="02040602050305030304" pitchFamily="18" charset="0"/>
              <a:ea typeface="Calibri" panose="020F0502020204030204" pitchFamily="34" charset="0"/>
            </a:endParaRPr>
          </a:p>
          <a:p>
            <a:pPr marL="0" indent="0">
              <a:buNone/>
            </a:pPr>
            <a:r>
              <a:rPr lang="en-AU" sz="1300" dirty="0" err="1">
                <a:latin typeface="Book Antiqua" panose="02040602050305030304" pitchFamily="18" charset="0"/>
                <a:cs typeface="Arial" panose="020B0604020202020204" pitchFamily="34" charset="0"/>
              </a:rPr>
              <a:t>StandBy</a:t>
            </a:r>
            <a:r>
              <a:rPr lang="en-AU" sz="1300" dirty="0">
                <a:latin typeface="Book Antiqua" panose="02040602050305030304" pitchFamily="18" charset="0"/>
                <a:cs typeface="Arial" panose="020B0604020202020204" pitchFamily="34" charset="0"/>
              </a:rPr>
              <a:t> Support after Suicide - Local Standby Site/NT – 0418575680</a:t>
            </a:r>
          </a:p>
          <a:p>
            <a:pPr marL="0" indent="0">
              <a:buNone/>
            </a:pPr>
            <a:endParaRPr lang="en-AU" sz="1300" dirty="0">
              <a:latin typeface="Book Antiqua" panose="02040602050305030304" pitchFamily="18" charset="0"/>
              <a:cs typeface="Arial" panose="020B0604020202020204" pitchFamily="34" charset="0"/>
            </a:endParaRPr>
          </a:p>
          <a:p>
            <a:pPr marL="0" indent="0">
              <a:buNone/>
            </a:pPr>
            <a:r>
              <a:rPr lang="en-AU" sz="1300" dirty="0">
                <a:latin typeface="Arial" panose="020B0604020202020204" pitchFamily="34" charset="0"/>
                <a:cs typeface="Arial" panose="020B0604020202020204" pitchFamily="34" charset="0"/>
                <a:hlinkClick r:id="rId9"/>
              </a:rPr>
              <a:t>https://standbysupport.com.au/resources/?gclid=CjwKCAjw0a-SBhBkEiwApljU0rb9x0yLMmQkg3lwT_RVnIok1J-GZ5pumdOOesJ2iIRxZunQbRG2rxoC-3QQAvD_BwE#freebooks</a:t>
            </a:r>
            <a:endParaRPr lang="en-AU" sz="1300" dirty="0">
              <a:latin typeface="Book Antiqua" panose="02040602050305030304" pitchFamily="18" charset="0"/>
              <a:cs typeface="Arial" panose="020B0604020202020204" pitchFamily="34" charset="0"/>
            </a:endParaRPr>
          </a:p>
          <a:p>
            <a:pPr marL="0" indent="0">
              <a:buNone/>
            </a:pPr>
            <a:endParaRPr lang="en-AU" sz="1300" dirty="0">
              <a:latin typeface="Arial" panose="020B0604020202020204" pitchFamily="34" charset="0"/>
              <a:cs typeface="Arial" panose="020B0604020202020204" pitchFamily="34" charset="0"/>
            </a:endParaRPr>
          </a:p>
          <a:p>
            <a:pPr marL="0" indent="0">
              <a:buNone/>
            </a:pPr>
            <a:endParaRPr lang="en-AU" sz="1300" dirty="0"/>
          </a:p>
        </p:txBody>
      </p:sp>
    </p:spTree>
    <p:extLst>
      <p:ext uri="{BB962C8B-B14F-4D97-AF65-F5344CB8AC3E}">
        <p14:creationId xmlns:p14="http://schemas.microsoft.com/office/powerpoint/2010/main" val="3523139679"/>
      </p:ext>
    </p:extLst>
  </p:cSld>
  <p:clrMapOvr>
    <a:masterClrMapping/>
  </p:clrMapOvr>
  <mc:AlternateContent xmlns:mc="http://schemas.openxmlformats.org/markup-compatibility/2006">
    <mc:Choice xmlns:p14="http://schemas.microsoft.com/office/powerpoint/2010/main" Requires="p14">
      <p:transition spd="slow" p14:dur="3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1256</Words>
  <Application>Microsoft Office PowerPoint</Application>
  <PresentationFormat>Widescreen</PresentationFormat>
  <Paragraphs>122</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Book Antiqua</vt:lpstr>
      <vt:lpstr>Calibri</vt:lpstr>
      <vt:lpstr>Calibri Light</vt:lpstr>
      <vt:lpstr>Office Theme</vt:lpstr>
      <vt:lpstr>Returning to work</vt:lpstr>
      <vt:lpstr>Types of Trauma related to grief and suicide</vt:lpstr>
      <vt:lpstr>Trauma and Grief</vt:lpstr>
      <vt:lpstr>Returning to work</vt:lpstr>
      <vt:lpstr>PowerPoint Presentation</vt:lpstr>
      <vt:lpstr>How we can intervene</vt:lpstr>
      <vt:lpstr>PowerPoint Presentation</vt:lpstr>
      <vt:lpstr>PowerPoint Presentation</vt:lpstr>
      <vt:lpstr>Services and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Returning to work</dc:title>
  <dc:creator>joan washington</dc:creator>
  <cp:lastModifiedBy>Bogusia Goring</cp:lastModifiedBy>
  <cp:revision>3</cp:revision>
  <dcterms:created xsi:type="dcterms:W3CDTF">2022-04-06T04:34:51Z</dcterms:created>
  <dcterms:modified xsi:type="dcterms:W3CDTF">2022-04-19T03:30:59Z</dcterms:modified>
</cp:coreProperties>
</file>