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981" r:id="rId3"/>
    <p:sldId id="984" r:id="rId4"/>
    <p:sldId id="983" r:id="rId5"/>
    <p:sldId id="985" r:id="rId6"/>
    <p:sldId id="989" r:id="rId7"/>
    <p:sldId id="987" r:id="rId8"/>
    <p:sldId id="1464" r:id="rId9"/>
    <p:sldId id="265" r:id="rId10"/>
    <p:sldId id="263" r:id="rId11"/>
    <p:sldId id="1002" r:id="rId12"/>
    <p:sldId id="915" r:id="rId13"/>
    <p:sldId id="844" r:id="rId14"/>
    <p:sldId id="1628" r:id="rId15"/>
    <p:sldId id="918" r:id="rId16"/>
    <p:sldId id="266" r:id="rId17"/>
    <p:sldId id="1627" r:id="rId18"/>
    <p:sldId id="1006" r:id="rId19"/>
    <p:sldId id="32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566A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AF4298-A642-4B0A-A169-5E7F8225D550}" v="23" dt="2022-07-06T05:32:09.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503" autoAdjust="0"/>
  </p:normalViewPr>
  <p:slideViewPr>
    <p:cSldViewPr snapToGrid="0">
      <p:cViewPr varScale="1">
        <p:scale>
          <a:sx n="59" d="100"/>
          <a:sy n="59" d="100"/>
        </p:scale>
        <p:origin x="89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811CBF-5F17-4450-BD0C-2B4D7F3674D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8BFC8DB0-D232-4637-8396-81FCD1772D55}">
      <dgm:prSet/>
      <dgm:spPr/>
      <dgm:t>
        <a:bodyPr/>
        <a:lstStyle/>
        <a:p>
          <a:r>
            <a:rPr lang="en-US" b="1"/>
            <a:t>Community Violence 		</a:t>
          </a:r>
          <a:endParaRPr lang="en-US"/>
        </a:p>
      </dgm:t>
    </dgm:pt>
    <dgm:pt modelId="{CBF24FEE-E0AB-40B3-9374-D9266362D108}" type="parTrans" cxnId="{70DC1C21-63D1-4BB0-85AC-47015D0C6DBC}">
      <dgm:prSet/>
      <dgm:spPr/>
      <dgm:t>
        <a:bodyPr/>
        <a:lstStyle/>
        <a:p>
          <a:endParaRPr lang="en-US"/>
        </a:p>
      </dgm:t>
    </dgm:pt>
    <dgm:pt modelId="{326B2E11-B018-47AB-80C2-0FB296CFAC11}" type="sibTrans" cxnId="{70DC1C21-63D1-4BB0-85AC-47015D0C6DBC}">
      <dgm:prSet/>
      <dgm:spPr/>
      <dgm:t>
        <a:bodyPr/>
        <a:lstStyle/>
        <a:p>
          <a:endParaRPr lang="en-US"/>
        </a:p>
      </dgm:t>
    </dgm:pt>
    <dgm:pt modelId="{2502F85B-88D1-4A34-B19E-2180D4272877}">
      <dgm:prSet/>
      <dgm:spPr/>
      <dgm:t>
        <a:bodyPr/>
        <a:lstStyle/>
        <a:p>
          <a:r>
            <a:rPr lang="en-US" b="1"/>
            <a:t>Complex  </a:t>
          </a:r>
          <a:endParaRPr lang="en-US"/>
        </a:p>
      </dgm:t>
    </dgm:pt>
    <dgm:pt modelId="{EE2819E9-045D-4EB5-972D-711C33B6244A}" type="parTrans" cxnId="{108AF9A4-6592-4231-ABAD-11BFE81DE106}">
      <dgm:prSet/>
      <dgm:spPr/>
      <dgm:t>
        <a:bodyPr/>
        <a:lstStyle/>
        <a:p>
          <a:endParaRPr lang="en-US"/>
        </a:p>
      </dgm:t>
    </dgm:pt>
    <dgm:pt modelId="{78BD3EF3-ED64-43A1-9116-1F3296F19EEC}" type="sibTrans" cxnId="{108AF9A4-6592-4231-ABAD-11BFE81DE106}">
      <dgm:prSet/>
      <dgm:spPr/>
      <dgm:t>
        <a:bodyPr/>
        <a:lstStyle/>
        <a:p>
          <a:endParaRPr lang="en-US"/>
        </a:p>
      </dgm:t>
    </dgm:pt>
    <dgm:pt modelId="{CD253499-EF8A-44F9-8735-AF8B28726EC2}">
      <dgm:prSet/>
      <dgm:spPr/>
      <dgm:t>
        <a:bodyPr/>
        <a:lstStyle/>
        <a:p>
          <a:r>
            <a:rPr lang="en-US" b="1"/>
            <a:t>Domestic Violence </a:t>
          </a:r>
          <a:endParaRPr lang="en-US"/>
        </a:p>
      </dgm:t>
    </dgm:pt>
    <dgm:pt modelId="{CA00FC5C-B5C7-46E0-94B1-18B9AC7C9DAA}" type="parTrans" cxnId="{582D88A2-C1B6-4406-AE17-CA8F923E6753}">
      <dgm:prSet/>
      <dgm:spPr/>
      <dgm:t>
        <a:bodyPr/>
        <a:lstStyle/>
        <a:p>
          <a:endParaRPr lang="en-US"/>
        </a:p>
      </dgm:t>
    </dgm:pt>
    <dgm:pt modelId="{E0129B42-B3F6-4370-A69F-F2F1A57E0499}" type="sibTrans" cxnId="{582D88A2-C1B6-4406-AE17-CA8F923E6753}">
      <dgm:prSet/>
      <dgm:spPr/>
      <dgm:t>
        <a:bodyPr/>
        <a:lstStyle/>
        <a:p>
          <a:endParaRPr lang="en-US"/>
        </a:p>
      </dgm:t>
    </dgm:pt>
    <dgm:pt modelId="{F526B25D-7C47-4EB4-A9F5-534BAD8DB347}">
      <dgm:prSet/>
      <dgm:spPr/>
      <dgm:t>
        <a:bodyPr/>
        <a:lstStyle/>
        <a:p>
          <a:r>
            <a:rPr lang="en-US" b="1"/>
            <a:t>Early childhood</a:t>
          </a:r>
          <a:endParaRPr lang="en-US"/>
        </a:p>
      </dgm:t>
    </dgm:pt>
    <dgm:pt modelId="{C78A3012-D1C3-40D1-86B7-AFDFE7A41992}" type="parTrans" cxnId="{EDAE967B-5C82-4A30-A6DF-96C1BBF8D0C1}">
      <dgm:prSet/>
      <dgm:spPr/>
      <dgm:t>
        <a:bodyPr/>
        <a:lstStyle/>
        <a:p>
          <a:endParaRPr lang="en-US"/>
        </a:p>
      </dgm:t>
    </dgm:pt>
    <dgm:pt modelId="{E2B8D589-027A-49AC-80E3-036B428CE1D7}" type="sibTrans" cxnId="{EDAE967B-5C82-4A30-A6DF-96C1BBF8D0C1}">
      <dgm:prSet/>
      <dgm:spPr/>
      <dgm:t>
        <a:bodyPr/>
        <a:lstStyle/>
        <a:p>
          <a:endParaRPr lang="en-US"/>
        </a:p>
      </dgm:t>
    </dgm:pt>
    <dgm:pt modelId="{178BFD66-66AB-435E-8F24-EEE3341FA3BD}">
      <dgm:prSet/>
      <dgm:spPr/>
      <dgm:t>
        <a:bodyPr/>
        <a:lstStyle/>
        <a:p>
          <a:r>
            <a:rPr lang="en-US" b="1"/>
            <a:t>Medical </a:t>
          </a:r>
          <a:endParaRPr lang="en-US"/>
        </a:p>
      </dgm:t>
    </dgm:pt>
    <dgm:pt modelId="{0DD1F474-A073-447E-84EF-3394C400C585}" type="parTrans" cxnId="{033FEF8F-07F7-4606-AE7B-E78DDA6A86A4}">
      <dgm:prSet/>
      <dgm:spPr/>
      <dgm:t>
        <a:bodyPr/>
        <a:lstStyle/>
        <a:p>
          <a:endParaRPr lang="en-US"/>
        </a:p>
      </dgm:t>
    </dgm:pt>
    <dgm:pt modelId="{AA8CE0FE-66AF-4454-9923-D337513E21C7}" type="sibTrans" cxnId="{033FEF8F-07F7-4606-AE7B-E78DDA6A86A4}">
      <dgm:prSet/>
      <dgm:spPr/>
      <dgm:t>
        <a:bodyPr/>
        <a:lstStyle/>
        <a:p>
          <a:endParaRPr lang="en-US"/>
        </a:p>
      </dgm:t>
    </dgm:pt>
    <dgm:pt modelId="{64B16585-3A6E-44EB-B30A-678EC9EB67CF}">
      <dgm:prSet/>
      <dgm:spPr/>
      <dgm:t>
        <a:bodyPr/>
        <a:lstStyle/>
        <a:p>
          <a:r>
            <a:rPr lang="en-US" b="1"/>
            <a:t>Natural disaster </a:t>
          </a:r>
          <a:endParaRPr lang="en-US"/>
        </a:p>
      </dgm:t>
    </dgm:pt>
    <dgm:pt modelId="{243E256B-10D2-4758-8E49-DD0A28909984}" type="parTrans" cxnId="{7D1FCB72-817E-430B-8B9A-B87EB99BE888}">
      <dgm:prSet/>
      <dgm:spPr/>
      <dgm:t>
        <a:bodyPr/>
        <a:lstStyle/>
        <a:p>
          <a:endParaRPr lang="en-US"/>
        </a:p>
      </dgm:t>
    </dgm:pt>
    <dgm:pt modelId="{06954859-E18F-4B66-B111-FE138B2913DC}" type="sibTrans" cxnId="{7D1FCB72-817E-430B-8B9A-B87EB99BE888}">
      <dgm:prSet/>
      <dgm:spPr/>
      <dgm:t>
        <a:bodyPr/>
        <a:lstStyle/>
        <a:p>
          <a:endParaRPr lang="en-US"/>
        </a:p>
      </dgm:t>
    </dgm:pt>
    <dgm:pt modelId="{DE1A98EA-7F4E-43B6-BAB4-010265DF2BE8}">
      <dgm:prSet/>
      <dgm:spPr/>
      <dgm:t>
        <a:bodyPr/>
        <a:lstStyle/>
        <a:p>
          <a:r>
            <a:rPr lang="en-US" b="1"/>
            <a:t>Neglect </a:t>
          </a:r>
          <a:endParaRPr lang="en-US"/>
        </a:p>
      </dgm:t>
    </dgm:pt>
    <dgm:pt modelId="{6BB428D4-0F06-418C-BA36-52EBD51C61E7}" type="parTrans" cxnId="{26D79619-A93D-4BD3-AEA7-E8CEEDB0DBCA}">
      <dgm:prSet/>
      <dgm:spPr/>
      <dgm:t>
        <a:bodyPr/>
        <a:lstStyle/>
        <a:p>
          <a:endParaRPr lang="en-US"/>
        </a:p>
      </dgm:t>
    </dgm:pt>
    <dgm:pt modelId="{E30877CB-9555-488E-8BB2-424715E3B64A}" type="sibTrans" cxnId="{26D79619-A93D-4BD3-AEA7-E8CEEDB0DBCA}">
      <dgm:prSet/>
      <dgm:spPr/>
      <dgm:t>
        <a:bodyPr/>
        <a:lstStyle/>
        <a:p>
          <a:endParaRPr lang="en-US"/>
        </a:p>
      </dgm:t>
    </dgm:pt>
    <dgm:pt modelId="{569638B9-E8F7-4983-87F1-B79A29011674}">
      <dgm:prSet/>
      <dgm:spPr/>
      <dgm:t>
        <a:bodyPr/>
        <a:lstStyle/>
        <a:p>
          <a:r>
            <a:rPr lang="en-US" b="1"/>
            <a:t>Complex  </a:t>
          </a:r>
          <a:endParaRPr lang="en-US"/>
        </a:p>
      </dgm:t>
    </dgm:pt>
    <dgm:pt modelId="{EE219EF4-275D-4790-83E8-21358DB8066A}" type="parTrans" cxnId="{4BA6C4D6-BF50-4D23-8FE4-4121525891D8}">
      <dgm:prSet/>
      <dgm:spPr/>
      <dgm:t>
        <a:bodyPr/>
        <a:lstStyle/>
        <a:p>
          <a:endParaRPr lang="en-US"/>
        </a:p>
      </dgm:t>
    </dgm:pt>
    <dgm:pt modelId="{E47EC732-ABDE-4971-B0C1-BE3466DFA522}" type="sibTrans" cxnId="{4BA6C4D6-BF50-4D23-8FE4-4121525891D8}">
      <dgm:prSet/>
      <dgm:spPr/>
      <dgm:t>
        <a:bodyPr/>
        <a:lstStyle/>
        <a:p>
          <a:endParaRPr lang="en-US"/>
        </a:p>
      </dgm:t>
    </dgm:pt>
    <dgm:pt modelId="{A5546020-DF7D-43C7-8851-BEA088FC5479}">
      <dgm:prSet/>
      <dgm:spPr/>
      <dgm:t>
        <a:bodyPr/>
        <a:lstStyle/>
        <a:p>
          <a:r>
            <a:rPr lang="en-US" b="1"/>
            <a:t>Domestic Violence </a:t>
          </a:r>
          <a:endParaRPr lang="en-US"/>
        </a:p>
      </dgm:t>
    </dgm:pt>
    <dgm:pt modelId="{75E2AAF6-F7C7-4812-965D-7372A1653382}" type="parTrans" cxnId="{7F2A0D55-7449-4F64-8088-1454F981C9F4}">
      <dgm:prSet/>
      <dgm:spPr/>
      <dgm:t>
        <a:bodyPr/>
        <a:lstStyle/>
        <a:p>
          <a:endParaRPr lang="en-US"/>
        </a:p>
      </dgm:t>
    </dgm:pt>
    <dgm:pt modelId="{7CA8FF7E-A3C3-4147-92D4-9E6B195E6663}" type="sibTrans" cxnId="{7F2A0D55-7449-4F64-8088-1454F981C9F4}">
      <dgm:prSet/>
      <dgm:spPr/>
      <dgm:t>
        <a:bodyPr/>
        <a:lstStyle/>
        <a:p>
          <a:endParaRPr lang="en-US"/>
        </a:p>
      </dgm:t>
    </dgm:pt>
    <dgm:pt modelId="{EE5DDF98-0172-46FC-9312-066C8421564B}">
      <dgm:prSet/>
      <dgm:spPr/>
      <dgm:t>
        <a:bodyPr/>
        <a:lstStyle/>
        <a:p>
          <a:r>
            <a:rPr lang="en-US" b="1"/>
            <a:t>Early childhood</a:t>
          </a:r>
          <a:endParaRPr lang="en-US"/>
        </a:p>
      </dgm:t>
    </dgm:pt>
    <dgm:pt modelId="{D3197F59-DDF3-4070-B2AA-4C8E40D04887}" type="parTrans" cxnId="{27DAB35A-BA3D-44F2-ADD8-458B31314D1E}">
      <dgm:prSet/>
      <dgm:spPr/>
      <dgm:t>
        <a:bodyPr/>
        <a:lstStyle/>
        <a:p>
          <a:endParaRPr lang="en-US"/>
        </a:p>
      </dgm:t>
    </dgm:pt>
    <dgm:pt modelId="{069CB35C-FB1F-4706-BF93-42F502BC6390}" type="sibTrans" cxnId="{27DAB35A-BA3D-44F2-ADD8-458B31314D1E}">
      <dgm:prSet/>
      <dgm:spPr/>
      <dgm:t>
        <a:bodyPr/>
        <a:lstStyle/>
        <a:p>
          <a:endParaRPr lang="en-US"/>
        </a:p>
      </dgm:t>
    </dgm:pt>
    <dgm:pt modelId="{459452E6-93B4-4187-8D00-C0B0FAF0CD54}">
      <dgm:prSet/>
      <dgm:spPr/>
      <dgm:t>
        <a:bodyPr/>
        <a:lstStyle/>
        <a:p>
          <a:r>
            <a:rPr lang="en-US" b="1"/>
            <a:t>Medical </a:t>
          </a:r>
          <a:endParaRPr lang="en-US"/>
        </a:p>
      </dgm:t>
    </dgm:pt>
    <dgm:pt modelId="{64EE5619-7CF8-4FDC-9FCC-3FB27CE5A54E}" type="parTrans" cxnId="{F54DDACF-6F73-4E7E-B797-AE993D15138B}">
      <dgm:prSet/>
      <dgm:spPr/>
      <dgm:t>
        <a:bodyPr/>
        <a:lstStyle/>
        <a:p>
          <a:endParaRPr lang="en-US"/>
        </a:p>
      </dgm:t>
    </dgm:pt>
    <dgm:pt modelId="{AC639F63-7292-4DE3-9453-132F0E5D3564}" type="sibTrans" cxnId="{F54DDACF-6F73-4E7E-B797-AE993D15138B}">
      <dgm:prSet/>
      <dgm:spPr/>
      <dgm:t>
        <a:bodyPr/>
        <a:lstStyle/>
        <a:p>
          <a:endParaRPr lang="en-US"/>
        </a:p>
      </dgm:t>
    </dgm:pt>
    <dgm:pt modelId="{B5713E3E-188E-4ED2-AFB6-CF125C5F1CD8}">
      <dgm:prSet/>
      <dgm:spPr/>
      <dgm:t>
        <a:bodyPr/>
        <a:lstStyle/>
        <a:p>
          <a:r>
            <a:rPr lang="en-US" b="1"/>
            <a:t>Natural disaster </a:t>
          </a:r>
          <a:endParaRPr lang="en-US"/>
        </a:p>
      </dgm:t>
    </dgm:pt>
    <dgm:pt modelId="{C449F57E-B72E-4C41-901F-0496F7E54E11}" type="parTrans" cxnId="{787571E2-2DEE-42BF-9BFD-320774F86C61}">
      <dgm:prSet/>
      <dgm:spPr/>
      <dgm:t>
        <a:bodyPr/>
        <a:lstStyle/>
        <a:p>
          <a:endParaRPr lang="en-US"/>
        </a:p>
      </dgm:t>
    </dgm:pt>
    <dgm:pt modelId="{8B36ED98-F463-4A67-AE86-AF463280FBCF}" type="sibTrans" cxnId="{787571E2-2DEE-42BF-9BFD-320774F86C61}">
      <dgm:prSet/>
      <dgm:spPr/>
      <dgm:t>
        <a:bodyPr/>
        <a:lstStyle/>
        <a:p>
          <a:endParaRPr lang="en-US"/>
        </a:p>
      </dgm:t>
    </dgm:pt>
    <dgm:pt modelId="{006B4B74-AE12-431F-9948-E1FE1B193545}">
      <dgm:prSet/>
      <dgm:spPr/>
      <dgm:t>
        <a:bodyPr/>
        <a:lstStyle/>
        <a:p>
          <a:r>
            <a:rPr lang="en-US" b="1"/>
            <a:t>Neglect </a:t>
          </a:r>
          <a:endParaRPr lang="en-US"/>
        </a:p>
      </dgm:t>
    </dgm:pt>
    <dgm:pt modelId="{63A4FFBD-E289-4BAA-80F1-13A3AF0D963E}" type="parTrans" cxnId="{D5D24E91-F729-497B-BC54-453A2748B48B}">
      <dgm:prSet/>
      <dgm:spPr/>
      <dgm:t>
        <a:bodyPr/>
        <a:lstStyle/>
        <a:p>
          <a:endParaRPr lang="en-US"/>
        </a:p>
      </dgm:t>
    </dgm:pt>
    <dgm:pt modelId="{E5C96899-CA9B-4E16-B8CF-E632BD8CD514}" type="sibTrans" cxnId="{D5D24E91-F729-497B-BC54-453A2748B48B}">
      <dgm:prSet/>
      <dgm:spPr/>
      <dgm:t>
        <a:bodyPr/>
        <a:lstStyle/>
        <a:p>
          <a:endParaRPr lang="en-US"/>
        </a:p>
      </dgm:t>
    </dgm:pt>
    <dgm:pt modelId="{5D84EEF4-AA63-48F4-93C4-67D2C7C5F951}">
      <dgm:prSet/>
      <dgm:spPr/>
      <dgm:t>
        <a:bodyPr/>
        <a:lstStyle/>
        <a:p>
          <a:r>
            <a:rPr lang="en-US" b="1"/>
            <a:t>Community violence</a:t>
          </a:r>
          <a:endParaRPr lang="en-US"/>
        </a:p>
      </dgm:t>
    </dgm:pt>
    <dgm:pt modelId="{CD326331-6751-429E-ACEE-FC5FB1F72171}" type="parTrans" cxnId="{94005907-E841-417D-97BA-00868EB35DA4}">
      <dgm:prSet/>
      <dgm:spPr/>
      <dgm:t>
        <a:bodyPr/>
        <a:lstStyle/>
        <a:p>
          <a:endParaRPr lang="en-US"/>
        </a:p>
      </dgm:t>
    </dgm:pt>
    <dgm:pt modelId="{20C9FD18-67C6-4E72-ACAE-A26E74A41AFF}" type="sibTrans" cxnId="{94005907-E841-417D-97BA-00868EB35DA4}">
      <dgm:prSet/>
      <dgm:spPr/>
      <dgm:t>
        <a:bodyPr/>
        <a:lstStyle/>
        <a:p>
          <a:endParaRPr lang="en-US"/>
        </a:p>
      </dgm:t>
    </dgm:pt>
    <dgm:pt modelId="{166B3809-6572-46B7-B5F8-5F2F66A53544}" type="pres">
      <dgm:prSet presAssocID="{83811CBF-5F17-4450-BD0C-2B4D7F3674D1}" presName="diagram" presStyleCnt="0">
        <dgm:presLayoutVars>
          <dgm:dir/>
          <dgm:resizeHandles val="exact"/>
        </dgm:presLayoutVars>
      </dgm:prSet>
      <dgm:spPr/>
    </dgm:pt>
    <dgm:pt modelId="{1435E088-BBF6-4816-99C3-D322C202A7B8}" type="pres">
      <dgm:prSet presAssocID="{8BFC8DB0-D232-4637-8396-81FCD1772D55}" presName="node" presStyleLbl="node1" presStyleIdx="0" presStyleCnt="14">
        <dgm:presLayoutVars>
          <dgm:bulletEnabled val="1"/>
        </dgm:presLayoutVars>
      </dgm:prSet>
      <dgm:spPr/>
    </dgm:pt>
    <dgm:pt modelId="{9D4EA1B7-1887-4A7E-889F-9E57175AA4E6}" type="pres">
      <dgm:prSet presAssocID="{326B2E11-B018-47AB-80C2-0FB296CFAC11}" presName="sibTrans" presStyleCnt="0"/>
      <dgm:spPr/>
    </dgm:pt>
    <dgm:pt modelId="{B5E5AF7F-6028-4994-9C0B-2EC116514356}" type="pres">
      <dgm:prSet presAssocID="{2502F85B-88D1-4A34-B19E-2180D4272877}" presName="node" presStyleLbl="node1" presStyleIdx="1" presStyleCnt="14">
        <dgm:presLayoutVars>
          <dgm:bulletEnabled val="1"/>
        </dgm:presLayoutVars>
      </dgm:prSet>
      <dgm:spPr/>
    </dgm:pt>
    <dgm:pt modelId="{92F542B6-DEA5-4049-A41B-33A8C1BDF508}" type="pres">
      <dgm:prSet presAssocID="{78BD3EF3-ED64-43A1-9116-1F3296F19EEC}" presName="sibTrans" presStyleCnt="0"/>
      <dgm:spPr/>
    </dgm:pt>
    <dgm:pt modelId="{EC2CA659-98D1-40BA-923C-41450584DF0C}" type="pres">
      <dgm:prSet presAssocID="{CD253499-EF8A-44F9-8735-AF8B28726EC2}" presName="node" presStyleLbl="node1" presStyleIdx="2" presStyleCnt="14">
        <dgm:presLayoutVars>
          <dgm:bulletEnabled val="1"/>
        </dgm:presLayoutVars>
      </dgm:prSet>
      <dgm:spPr/>
    </dgm:pt>
    <dgm:pt modelId="{8A8DECA8-1158-470C-B8E2-394BF7039039}" type="pres">
      <dgm:prSet presAssocID="{E0129B42-B3F6-4370-A69F-F2F1A57E0499}" presName="sibTrans" presStyleCnt="0"/>
      <dgm:spPr/>
    </dgm:pt>
    <dgm:pt modelId="{9AF52F68-93BB-4FA3-98C0-58D8F81277BA}" type="pres">
      <dgm:prSet presAssocID="{F526B25D-7C47-4EB4-A9F5-534BAD8DB347}" presName="node" presStyleLbl="node1" presStyleIdx="3" presStyleCnt="14">
        <dgm:presLayoutVars>
          <dgm:bulletEnabled val="1"/>
        </dgm:presLayoutVars>
      </dgm:prSet>
      <dgm:spPr/>
    </dgm:pt>
    <dgm:pt modelId="{9BA7EFEA-01C1-4207-90CE-12FE197CD186}" type="pres">
      <dgm:prSet presAssocID="{E2B8D589-027A-49AC-80E3-036B428CE1D7}" presName="sibTrans" presStyleCnt="0"/>
      <dgm:spPr/>
    </dgm:pt>
    <dgm:pt modelId="{7861B4AB-C163-4899-B55A-6797E1D1172E}" type="pres">
      <dgm:prSet presAssocID="{178BFD66-66AB-435E-8F24-EEE3341FA3BD}" presName="node" presStyleLbl="node1" presStyleIdx="4" presStyleCnt="14">
        <dgm:presLayoutVars>
          <dgm:bulletEnabled val="1"/>
        </dgm:presLayoutVars>
      </dgm:prSet>
      <dgm:spPr/>
    </dgm:pt>
    <dgm:pt modelId="{F2113BDB-A0C5-47F5-96D2-151D149B89AD}" type="pres">
      <dgm:prSet presAssocID="{AA8CE0FE-66AF-4454-9923-D337513E21C7}" presName="sibTrans" presStyleCnt="0"/>
      <dgm:spPr/>
    </dgm:pt>
    <dgm:pt modelId="{9A49EC99-C6CC-4DE4-84B7-09BE0BF92A83}" type="pres">
      <dgm:prSet presAssocID="{64B16585-3A6E-44EB-B30A-678EC9EB67CF}" presName="node" presStyleLbl="node1" presStyleIdx="5" presStyleCnt="14">
        <dgm:presLayoutVars>
          <dgm:bulletEnabled val="1"/>
        </dgm:presLayoutVars>
      </dgm:prSet>
      <dgm:spPr/>
    </dgm:pt>
    <dgm:pt modelId="{D983094B-FCE9-4D9C-A5E7-62710F80348B}" type="pres">
      <dgm:prSet presAssocID="{06954859-E18F-4B66-B111-FE138B2913DC}" presName="sibTrans" presStyleCnt="0"/>
      <dgm:spPr/>
    </dgm:pt>
    <dgm:pt modelId="{BFF7A632-E3D9-4D31-BADF-CC8C70544215}" type="pres">
      <dgm:prSet presAssocID="{DE1A98EA-7F4E-43B6-BAB4-010265DF2BE8}" presName="node" presStyleLbl="node1" presStyleIdx="6" presStyleCnt="14">
        <dgm:presLayoutVars>
          <dgm:bulletEnabled val="1"/>
        </dgm:presLayoutVars>
      </dgm:prSet>
      <dgm:spPr/>
    </dgm:pt>
    <dgm:pt modelId="{C7027060-911F-45AF-812B-49108943CE5E}" type="pres">
      <dgm:prSet presAssocID="{E30877CB-9555-488E-8BB2-424715E3B64A}" presName="sibTrans" presStyleCnt="0"/>
      <dgm:spPr/>
    </dgm:pt>
    <dgm:pt modelId="{BC5AA1F3-C08C-4449-8D45-1A14C41CA5AC}" type="pres">
      <dgm:prSet presAssocID="{569638B9-E8F7-4983-87F1-B79A29011674}" presName="node" presStyleLbl="node1" presStyleIdx="7" presStyleCnt="14">
        <dgm:presLayoutVars>
          <dgm:bulletEnabled val="1"/>
        </dgm:presLayoutVars>
      </dgm:prSet>
      <dgm:spPr/>
    </dgm:pt>
    <dgm:pt modelId="{E86B7DA4-756F-4CE4-8741-6907FEAB9B86}" type="pres">
      <dgm:prSet presAssocID="{E47EC732-ABDE-4971-B0C1-BE3466DFA522}" presName="sibTrans" presStyleCnt="0"/>
      <dgm:spPr/>
    </dgm:pt>
    <dgm:pt modelId="{431A33E4-B8BB-4F4B-BF3D-959BEC4B0F81}" type="pres">
      <dgm:prSet presAssocID="{A5546020-DF7D-43C7-8851-BEA088FC5479}" presName="node" presStyleLbl="node1" presStyleIdx="8" presStyleCnt="14">
        <dgm:presLayoutVars>
          <dgm:bulletEnabled val="1"/>
        </dgm:presLayoutVars>
      </dgm:prSet>
      <dgm:spPr/>
    </dgm:pt>
    <dgm:pt modelId="{A599556A-2C63-4B52-86B2-0B39DC2CC2FD}" type="pres">
      <dgm:prSet presAssocID="{7CA8FF7E-A3C3-4147-92D4-9E6B195E6663}" presName="sibTrans" presStyleCnt="0"/>
      <dgm:spPr/>
    </dgm:pt>
    <dgm:pt modelId="{971BBF81-1B4E-4580-A697-A5842EED7FB1}" type="pres">
      <dgm:prSet presAssocID="{EE5DDF98-0172-46FC-9312-066C8421564B}" presName="node" presStyleLbl="node1" presStyleIdx="9" presStyleCnt="14">
        <dgm:presLayoutVars>
          <dgm:bulletEnabled val="1"/>
        </dgm:presLayoutVars>
      </dgm:prSet>
      <dgm:spPr/>
    </dgm:pt>
    <dgm:pt modelId="{6F79B27F-1491-4EAE-BA86-F966A88A89C2}" type="pres">
      <dgm:prSet presAssocID="{069CB35C-FB1F-4706-BF93-42F502BC6390}" presName="sibTrans" presStyleCnt="0"/>
      <dgm:spPr/>
    </dgm:pt>
    <dgm:pt modelId="{00264B67-4DD6-49FD-88AF-3024D82C444E}" type="pres">
      <dgm:prSet presAssocID="{459452E6-93B4-4187-8D00-C0B0FAF0CD54}" presName="node" presStyleLbl="node1" presStyleIdx="10" presStyleCnt="14">
        <dgm:presLayoutVars>
          <dgm:bulletEnabled val="1"/>
        </dgm:presLayoutVars>
      </dgm:prSet>
      <dgm:spPr/>
    </dgm:pt>
    <dgm:pt modelId="{F140A1A0-71F3-425D-8927-643F5B096649}" type="pres">
      <dgm:prSet presAssocID="{AC639F63-7292-4DE3-9453-132F0E5D3564}" presName="sibTrans" presStyleCnt="0"/>
      <dgm:spPr/>
    </dgm:pt>
    <dgm:pt modelId="{603CC9A3-0B91-4B5F-9352-9DF7A1A7E6DC}" type="pres">
      <dgm:prSet presAssocID="{B5713E3E-188E-4ED2-AFB6-CF125C5F1CD8}" presName="node" presStyleLbl="node1" presStyleIdx="11" presStyleCnt="14">
        <dgm:presLayoutVars>
          <dgm:bulletEnabled val="1"/>
        </dgm:presLayoutVars>
      </dgm:prSet>
      <dgm:spPr/>
    </dgm:pt>
    <dgm:pt modelId="{DBC6E37C-4ACE-4D60-974E-D2B3D4555E88}" type="pres">
      <dgm:prSet presAssocID="{8B36ED98-F463-4A67-AE86-AF463280FBCF}" presName="sibTrans" presStyleCnt="0"/>
      <dgm:spPr/>
    </dgm:pt>
    <dgm:pt modelId="{CC10F43A-4851-4B0B-BB0B-2012101EB476}" type="pres">
      <dgm:prSet presAssocID="{006B4B74-AE12-431F-9948-E1FE1B193545}" presName="node" presStyleLbl="node1" presStyleIdx="12" presStyleCnt="14">
        <dgm:presLayoutVars>
          <dgm:bulletEnabled val="1"/>
        </dgm:presLayoutVars>
      </dgm:prSet>
      <dgm:spPr/>
    </dgm:pt>
    <dgm:pt modelId="{1E86587E-AED3-4181-B165-3BFC8C137A31}" type="pres">
      <dgm:prSet presAssocID="{E5C96899-CA9B-4E16-B8CF-E632BD8CD514}" presName="sibTrans" presStyleCnt="0"/>
      <dgm:spPr/>
    </dgm:pt>
    <dgm:pt modelId="{6D32F4A7-3C9F-44FF-AB7B-118659FFC845}" type="pres">
      <dgm:prSet presAssocID="{5D84EEF4-AA63-48F4-93C4-67D2C7C5F951}" presName="node" presStyleLbl="node1" presStyleIdx="13" presStyleCnt="14">
        <dgm:presLayoutVars>
          <dgm:bulletEnabled val="1"/>
        </dgm:presLayoutVars>
      </dgm:prSet>
      <dgm:spPr/>
    </dgm:pt>
  </dgm:ptLst>
  <dgm:cxnLst>
    <dgm:cxn modelId="{94005907-E841-417D-97BA-00868EB35DA4}" srcId="{83811CBF-5F17-4450-BD0C-2B4D7F3674D1}" destId="{5D84EEF4-AA63-48F4-93C4-67D2C7C5F951}" srcOrd="13" destOrd="0" parTransId="{CD326331-6751-429E-ACEE-FC5FB1F72171}" sibTransId="{20C9FD18-67C6-4E72-ACAE-A26E74A41AFF}"/>
    <dgm:cxn modelId="{07989112-3ED0-4A06-A969-7687811DBB3A}" type="presOf" srcId="{64B16585-3A6E-44EB-B30A-678EC9EB67CF}" destId="{9A49EC99-C6CC-4DE4-84B7-09BE0BF92A83}" srcOrd="0" destOrd="0" presId="urn:microsoft.com/office/officeart/2005/8/layout/default"/>
    <dgm:cxn modelId="{26D79619-A93D-4BD3-AEA7-E8CEEDB0DBCA}" srcId="{83811CBF-5F17-4450-BD0C-2B4D7F3674D1}" destId="{DE1A98EA-7F4E-43B6-BAB4-010265DF2BE8}" srcOrd="6" destOrd="0" parTransId="{6BB428D4-0F06-418C-BA36-52EBD51C61E7}" sibTransId="{E30877CB-9555-488E-8BB2-424715E3B64A}"/>
    <dgm:cxn modelId="{70DC1C21-63D1-4BB0-85AC-47015D0C6DBC}" srcId="{83811CBF-5F17-4450-BD0C-2B4D7F3674D1}" destId="{8BFC8DB0-D232-4637-8396-81FCD1772D55}" srcOrd="0" destOrd="0" parTransId="{CBF24FEE-E0AB-40B3-9374-D9266362D108}" sibTransId="{326B2E11-B018-47AB-80C2-0FB296CFAC11}"/>
    <dgm:cxn modelId="{B7A7932C-14ED-47B8-96BC-404BE82D78DB}" type="presOf" srcId="{569638B9-E8F7-4983-87F1-B79A29011674}" destId="{BC5AA1F3-C08C-4449-8D45-1A14C41CA5AC}" srcOrd="0" destOrd="0" presId="urn:microsoft.com/office/officeart/2005/8/layout/default"/>
    <dgm:cxn modelId="{8DCB4B67-62AA-4BC1-BA6F-54A0EB845CF4}" type="presOf" srcId="{8BFC8DB0-D232-4637-8396-81FCD1772D55}" destId="{1435E088-BBF6-4816-99C3-D322C202A7B8}" srcOrd="0" destOrd="0" presId="urn:microsoft.com/office/officeart/2005/8/layout/default"/>
    <dgm:cxn modelId="{CA591F68-C65F-4911-8E9E-E689B48C30F5}" type="presOf" srcId="{EE5DDF98-0172-46FC-9312-066C8421564B}" destId="{971BBF81-1B4E-4580-A697-A5842EED7FB1}" srcOrd="0" destOrd="0" presId="urn:microsoft.com/office/officeart/2005/8/layout/default"/>
    <dgm:cxn modelId="{B7EDDE68-5555-456D-BC1F-5512B1F87DAD}" type="presOf" srcId="{B5713E3E-188E-4ED2-AFB6-CF125C5F1CD8}" destId="{603CC9A3-0B91-4B5F-9352-9DF7A1A7E6DC}" srcOrd="0" destOrd="0" presId="urn:microsoft.com/office/officeart/2005/8/layout/default"/>
    <dgm:cxn modelId="{572A6E6D-71E3-4036-AAF7-B646F10BB213}" type="presOf" srcId="{83811CBF-5F17-4450-BD0C-2B4D7F3674D1}" destId="{166B3809-6572-46B7-B5F8-5F2F66A53544}" srcOrd="0" destOrd="0" presId="urn:microsoft.com/office/officeart/2005/8/layout/default"/>
    <dgm:cxn modelId="{513A1B4E-E138-426B-8BDC-BF82FA99C016}" type="presOf" srcId="{F526B25D-7C47-4EB4-A9F5-534BAD8DB347}" destId="{9AF52F68-93BB-4FA3-98C0-58D8F81277BA}" srcOrd="0" destOrd="0" presId="urn:microsoft.com/office/officeart/2005/8/layout/default"/>
    <dgm:cxn modelId="{7D1FCB72-817E-430B-8B9A-B87EB99BE888}" srcId="{83811CBF-5F17-4450-BD0C-2B4D7F3674D1}" destId="{64B16585-3A6E-44EB-B30A-678EC9EB67CF}" srcOrd="5" destOrd="0" parTransId="{243E256B-10D2-4758-8E49-DD0A28909984}" sibTransId="{06954859-E18F-4B66-B111-FE138B2913DC}"/>
    <dgm:cxn modelId="{7F2A0D55-7449-4F64-8088-1454F981C9F4}" srcId="{83811CBF-5F17-4450-BD0C-2B4D7F3674D1}" destId="{A5546020-DF7D-43C7-8851-BEA088FC5479}" srcOrd="8" destOrd="0" parTransId="{75E2AAF6-F7C7-4812-965D-7372A1653382}" sibTransId="{7CA8FF7E-A3C3-4147-92D4-9E6B195E6663}"/>
    <dgm:cxn modelId="{3FDFA076-13DE-4186-A3AE-39A6934AF29D}" type="presOf" srcId="{006B4B74-AE12-431F-9948-E1FE1B193545}" destId="{CC10F43A-4851-4B0B-BB0B-2012101EB476}" srcOrd="0" destOrd="0" presId="urn:microsoft.com/office/officeart/2005/8/layout/default"/>
    <dgm:cxn modelId="{DEBF7257-92D1-4D3D-89DE-590C557BA5B9}" type="presOf" srcId="{A5546020-DF7D-43C7-8851-BEA088FC5479}" destId="{431A33E4-B8BB-4F4B-BF3D-959BEC4B0F81}" srcOrd="0" destOrd="0" presId="urn:microsoft.com/office/officeart/2005/8/layout/default"/>
    <dgm:cxn modelId="{3D06E277-850A-4D69-987C-54B3BA949CDB}" type="presOf" srcId="{178BFD66-66AB-435E-8F24-EEE3341FA3BD}" destId="{7861B4AB-C163-4899-B55A-6797E1D1172E}" srcOrd="0" destOrd="0" presId="urn:microsoft.com/office/officeart/2005/8/layout/default"/>
    <dgm:cxn modelId="{87E8AE7A-5667-4FCA-9DEC-7A31D6579711}" type="presOf" srcId="{2502F85B-88D1-4A34-B19E-2180D4272877}" destId="{B5E5AF7F-6028-4994-9C0B-2EC116514356}" srcOrd="0" destOrd="0" presId="urn:microsoft.com/office/officeart/2005/8/layout/default"/>
    <dgm:cxn modelId="{27DAB35A-BA3D-44F2-ADD8-458B31314D1E}" srcId="{83811CBF-5F17-4450-BD0C-2B4D7F3674D1}" destId="{EE5DDF98-0172-46FC-9312-066C8421564B}" srcOrd="9" destOrd="0" parTransId="{D3197F59-DDF3-4070-B2AA-4C8E40D04887}" sibTransId="{069CB35C-FB1F-4706-BF93-42F502BC6390}"/>
    <dgm:cxn modelId="{EDAE967B-5C82-4A30-A6DF-96C1BBF8D0C1}" srcId="{83811CBF-5F17-4450-BD0C-2B4D7F3674D1}" destId="{F526B25D-7C47-4EB4-A9F5-534BAD8DB347}" srcOrd="3" destOrd="0" parTransId="{C78A3012-D1C3-40D1-86B7-AFDFE7A41992}" sibTransId="{E2B8D589-027A-49AC-80E3-036B428CE1D7}"/>
    <dgm:cxn modelId="{033FEF8F-07F7-4606-AE7B-E78DDA6A86A4}" srcId="{83811CBF-5F17-4450-BD0C-2B4D7F3674D1}" destId="{178BFD66-66AB-435E-8F24-EEE3341FA3BD}" srcOrd="4" destOrd="0" parTransId="{0DD1F474-A073-447E-84EF-3394C400C585}" sibTransId="{AA8CE0FE-66AF-4454-9923-D337513E21C7}"/>
    <dgm:cxn modelId="{D5D24E91-F729-497B-BC54-453A2748B48B}" srcId="{83811CBF-5F17-4450-BD0C-2B4D7F3674D1}" destId="{006B4B74-AE12-431F-9948-E1FE1B193545}" srcOrd="12" destOrd="0" parTransId="{63A4FFBD-E289-4BAA-80F1-13A3AF0D963E}" sibTransId="{E5C96899-CA9B-4E16-B8CF-E632BD8CD514}"/>
    <dgm:cxn modelId="{582D88A2-C1B6-4406-AE17-CA8F923E6753}" srcId="{83811CBF-5F17-4450-BD0C-2B4D7F3674D1}" destId="{CD253499-EF8A-44F9-8735-AF8B28726EC2}" srcOrd="2" destOrd="0" parTransId="{CA00FC5C-B5C7-46E0-94B1-18B9AC7C9DAA}" sibTransId="{E0129B42-B3F6-4370-A69F-F2F1A57E0499}"/>
    <dgm:cxn modelId="{108AF9A4-6592-4231-ABAD-11BFE81DE106}" srcId="{83811CBF-5F17-4450-BD0C-2B4D7F3674D1}" destId="{2502F85B-88D1-4A34-B19E-2180D4272877}" srcOrd="1" destOrd="0" parTransId="{EE2819E9-045D-4EB5-972D-711C33B6244A}" sibTransId="{78BD3EF3-ED64-43A1-9116-1F3296F19EEC}"/>
    <dgm:cxn modelId="{8A8D48A6-C980-4E3E-8071-BAFAB1548534}" type="presOf" srcId="{459452E6-93B4-4187-8D00-C0B0FAF0CD54}" destId="{00264B67-4DD6-49FD-88AF-3024D82C444E}" srcOrd="0" destOrd="0" presId="urn:microsoft.com/office/officeart/2005/8/layout/default"/>
    <dgm:cxn modelId="{32329BC7-E21D-42FA-99C1-8DB51F43C571}" type="presOf" srcId="{CD253499-EF8A-44F9-8735-AF8B28726EC2}" destId="{EC2CA659-98D1-40BA-923C-41450584DF0C}" srcOrd="0" destOrd="0" presId="urn:microsoft.com/office/officeart/2005/8/layout/default"/>
    <dgm:cxn modelId="{F54DDACF-6F73-4E7E-B797-AE993D15138B}" srcId="{83811CBF-5F17-4450-BD0C-2B4D7F3674D1}" destId="{459452E6-93B4-4187-8D00-C0B0FAF0CD54}" srcOrd="10" destOrd="0" parTransId="{64EE5619-7CF8-4FDC-9FCC-3FB27CE5A54E}" sibTransId="{AC639F63-7292-4DE3-9453-132F0E5D3564}"/>
    <dgm:cxn modelId="{4BA6C4D6-BF50-4D23-8FE4-4121525891D8}" srcId="{83811CBF-5F17-4450-BD0C-2B4D7F3674D1}" destId="{569638B9-E8F7-4983-87F1-B79A29011674}" srcOrd="7" destOrd="0" parTransId="{EE219EF4-275D-4790-83E8-21358DB8066A}" sibTransId="{E47EC732-ABDE-4971-B0C1-BE3466DFA522}"/>
    <dgm:cxn modelId="{77BE9EDE-BCFB-4EB1-8108-F8D6BC28FE32}" type="presOf" srcId="{5D84EEF4-AA63-48F4-93C4-67D2C7C5F951}" destId="{6D32F4A7-3C9F-44FF-AB7B-118659FFC845}" srcOrd="0" destOrd="0" presId="urn:microsoft.com/office/officeart/2005/8/layout/default"/>
    <dgm:cxn modelId="{787571E2-2DEE-42BF-9BFD-320774F86C61}" srcId="{83811CBF-5F17-4450-BD0C-2B4D7F3674D1}" destId="{B5713E3E-188E-4ED2-AFB6-CF125C5F1CD8}" srcOrd="11" destOrd="0" parTransId="{C449F57E-B72E-4C41-901F-0496F7E54E11}" sibTransId="{8B36ED98-F463-4A67-AE86-AF463280FBCF}"/>
    <dgm:cxn modelId="{D4CF80EC-D952-4A56-9587-D633009EC8C6}" type="presOf" srcId="{DE1A98EA-7F4E-43B6-BAB4-010265DF2BE8}" destId="{BFF7A632-E3D9-4D31-BADF-CC8C70544215}" srcOrd="0" destOrd="0" presId="urn:microsoft.com/office/officeart/2005/8/layout/default"/>
    <dgm:cxn modelId="{27535EB4-BD4B-43DB-8C49-B76C27CA34E2}" type="presParOf" srcId="{166B3809-6572-46B7-B5F8-5F2F66A53544}" destId="{1435E088-BBF6-4816-99C3-D322C202A7B8}" srcOrd="0" destOrd="0" presId="urn:microsoft.com/office/officeart/2005/8/layout/default"/>
    <dgm:cxn modelId="{84AA1133-EEE4-4803-B4B8-F56B23A57150}" type="presParOf" srcId="{166B3809-6572-46B7-B5F8-5F2F66A53544}" destId="{9D4EA1B7-1887-4A7E-889F-9E57175AA4E6}" srcOrd="1" destOrd="0" presId="urn:microsoft.com/office/officeart/2005/8/layout/default"/>
    <dgm:cxn modelId="{9584B9FB-A6F9-462A-8B40-90278A3D6A60}" type="presParOf" srcId="{166B3809-6572-46B7-B5F8-5F2F66A53544}" destId="{B5E5AF7F-6028-4994-9C0B-2EC116514356}" srcOrd="2" destOrd="0" presId="urn:microsoft.com/office/officeart/2005/8/layout/default"/>
    <dgm:cxn modelId="{59F7BB76-60BA-44BB-97EF-0E1DE459376B}" type="presParOf" srcId="{166B3809-6572-46B7-B5F8-5F2F66A53544}" destId="{92F542B6-DEA5-4049-A41B-33A8C1BDF508}" srcOrd="3" destOrd="0" presId="urn:microsoft.com/office/officeart/2005/8/layout/default"/>
    <dgm:cxn modelId="{8F71EAA3-14E3-4111-B483-B682729CE179}" type="presParOf" srcId="{166B3809-6572-46B7-B5F8-5F2F66A53544}" destId="{EC2CA659-98D1-40BA-923C-41450584DF0C}" srcOrd="4" destOrd="0" presId="urn:microsoft.com/office/officeart/2005/8/layout/default"/>
    <dgm:cxn modelId="{EA3724AA-2E61-44DD-A1E5-8F87CFFCAF95}" type="presParOf" srcId="{166B3809-6572-46B7-B5F8-5F2F66A53544}" destId="{8A8DECA8-1158-470C-B8E2-394BF7039039}" srcOrd="5" destOrd="0" presId="urn:microsoft.com/office/officeart/2005/8/layout/default"/>
    <dgm:cxn modelId="{6E2B37C6-8E88-47AD-B05E-C466E6EED833}" type="presParOf" srcId="{166B3809-6572-46B7-B5F8-5F2F66A53544}" destId="{9AF52F68-93BB-4FA3-98C0-58D8F81277BA}" srcOrd="6" destOrd="0" presId="urn:microsoft.com/office/officeart/2005/8/layout/default"/>
    <dgm:cxn modelId="{A8461A43-B884-44A1-B67D-5105AF862FD4}" type="presParOf" srcId="{166B3809-6572-46B7-B5F8-5F2F66A53544}" destId="{9BA7EFEA-01C1-4207-90CE-12FE197CD186}" srcOrd="7" destOrd="0" presId="urn:microsoft.com/office/officeart/2005/8/layout/default"/>
    <dgm:cxn modelId="{F51DC71E-9CFC-4198-A1D9-65361952BD25}" type="presParOf" srcId="{166B3809-6572-46B7-B5F8-5F2F66A53544}" destId="{7861B4AB-C163-4899-B55A-6797E1D1172E}" srcOrd="8" destOrd="0" presId="urn:microsoft.com/office/officeart/2005/8/layout/default"/>
    <dgm:cxn modelId="{84FA8EF8-FA25-4870-A992-3D74EDE62FC8}" type="presParOf" srcId="{166B3809-6572-46B7-B5F8-5F2F66A53544}" destId="{F2113BDB-A0C5-47F5-96D2-151D149B89AD}" srcOrd="9" destOrd="0" presId="urn:microsoft.com/office/officeart/2005/8/layout/default"/>
    <dgm:cxn modelId="{EB6D39D1-C41D-4E54-9865-875A34BAABDD}" type="presParOf" srcId="{166B3809-6572-46B7-B5F8-5F2F66A53544}" destId="{9A49EC99-C6CC-4DE4-84B7-09BE0BF92A83}" srcOrd="10" destOrd="0" presId="urn:microsoft.com/office/officeart/2005/8/layout/default"/>
    <dgm:cxn modelId="{B07F5C2D-6F69-4559-908B-1AEDEFA84533}" type="presParOf" srcId="{166B3809-6572-46B7-B5F8-5F2F66A53544}" destId="{D983094B-FCE9-4D9C-A5E7-62710F80348B}" srcOrd="11" destOrd="0" presId="urn:microsoft.com/office/officeart/2005/8/layout/default"/>
    <dgm:cxn modelId="{0A0B3056-2DA7-4776-8D4E-14108F232A9D}" type="presParOf" srcId="{166B3809-6572-46B7-B5F8-5F2F66A53544}" destId="{BFF7A632-E3D9-4D31-BADF-CC8C70544215}" srcOrd="12" destOrd="0" presId="urn:microsoft.com/office/officeart/2005/8/layout/default"/>
    <dgm:cxn modelId="{BA27896D-73C9-49DA-812C-101EB8FDBA3B}" type="presParOf" srcId="{166B3809-6572-46B7-B5F8-5F2F66A53544}" destId="{C7027060-911F-45AF-812B-49108943CE5E}" srcOrd="13" destOrd="0" presId="urn:microsoft.com/office/officeart/2005/8/layout/default"/>
    <dgm:cxn modelId="{0510D6BD-22B5-448F-A90E-E15C16516153}" type="presParOf" srcId="{166B3809-6572-46B7-B5F8-5F2F66A53544}" destId="{BC5AA1F3-C08C-4449-8D45-1A14C41CA5AC}" srcOrd="14" destOrd="0" presId="urn:microsoft.com/office/officeart/2005/8/layout/default"/>
    <dgm:cxn modelId="{99A36572-537A-4728-89E3-FFE1B439327C}" type="presParOf" srcId="{166B3809-6572-46B7-B5F8-5F2F66A53544}" destId="{E86B7DA4-756F-4CE4-8741-6907FEAB9B86}" srcOrd="15" destOrd="0" presId="urn:microsoft.com/office/officeart/2005/8/layout/default"/>
    <dgm:cxn modelId="{0222291A-8C28-4C24-8D04-7FB3822F7E68}" type="presParOf" srcId="{166B3809-6572-46B7-B5F8-5F2F66A53544}" destId="{431A33E4-B8BB-4F4B-BF3D-959BEC4B0F81}" srcOrd="16" destOrd="0" presId="urn:microsoft.com/office/officeart/2005/8/layout/default"/>
    <dgm:cxn modelId="{CDD416D2-67B2-4EEB-9DB9-27B50E99B006}" type="presParOf" srcId="{166B3809-6572-46B7-B5F8-5F2F66A53544}" destId="{A599556A-2C63-4B52-86B2-0B39DC2CC2FD}" srcOrd="17" destOrd="0" presId="urn:microsoft.com/office/officeart/2005/8/layout/default"/>
    <dgm:cxn modelId="{615FA5B3-06A0-4F34-ADD5-0550EACA7CEE}" type="presParOf" srcId="{166B3809-6572-46B7-B5F8-5F2F66A53544}" destId="{971BBF81-1B4E-4580-A697-A5842EED7FB1}" srcOrd="18" destOrd="0" presId="urn:microsoft.com/office/officeart/2005/8/layout/default"/>
    <dgm:cxn modelId="{F168B848-0F5D-4B0F-BD87-82F1171284D9}" type="presParOf" srcId="{166B3809-6572-46B7-B5F8-5F2F66A53544}" destId="{6F79B27F-1491-4EAE-BA86-F966A88A89C2}" srcOrd="19" destOrd="0" presId="urn:microsoft.com/office/officeart/2005/8/layout/default"/>
    <dgm:cxn modelId="{4AEDA31C-7130-430C-B2AD-727657A35D22}" type="presParOf" srcId="{166B3809-6572-46B7-B5F8-5F2F66A53544}" destId="{00264B67-4DD6-49FD-88AF-3024D82C444E}" srcOrd="20" destOrd="0" presId="urn:microsoft.com/office/officeart/2005/8/layout/default"/>
    <dgm:cxn modelId="{65A6CFB7-3BD8-42E4-83F3-341439918298}" type="presParOf" srcId="{166B3809-6572-46B7-B5F8-5F2F66A53544}" destId="{F140A1A0-71F3-425D-8927-643F5B096649}" srcOrd="21" destOrd="0" presId="urn:microsoft.com/office/officeart/2005/8/layout/default"/>
    <dgm:cxn modelId="{B2332FC6-C573-428B-B3E7-9F2484BA477D}" type="presParOf" srcId="{166B3809-6572-46B7-B5F8-5F2F66A53544}" destId="{603CC9A3-0B91-4B5F-9352-9DF7A1A7E6DC}" srcOrd="22" destOrd="0" presId="urn:microsoft.com/office/officeart/2005/8/layout/default"/>
    <dgm:cxn modelId="{54466441-9794-495F-A2A0-D360F179A4E3}" type="presParOf" srcId="{166B3809-6572-46B7-B5F8-5F2F66A53544}" destId="{DBC6E37C-4ACE-4D60-974E-D2B3D4555E88}" srcOrd="23" destOrd="0" presId="urn:microsoft.com/office/officeart/2005/8/layout/default"/>
    <dgm:cxn modelId="{D874AA65-98FD-48C6-8F07-134F72ED06D0}" type="presParOf" srcId="{166B3809-6572-46B7-B5F8-5F2F66A53544}" destId="{CC10F43A-4851-4B0B-BB0B-2012101EB476}" srcOrd="24" destOrd="0" presId="urn:microsoft.com/office/officeart/2005/8/layout/default"/>
    <dgm:cxn modelId="{35759EC4-CB5C-46FF-A357-5B490E23BDEC}" type="presParOf" srcId="{166B3809-6572-46B7-B5F8-5F2F66A53544}" destId="{1E86587E-AED3-4181-B165-3BFC8C137A31}" srcOrd="25" destOrd="0" presId="urn:microsoft.com/office/officeart/2005/8/layout/default"/>
    <dgm:cxn modelId="{329B734E-D471-4DF8-8C6E-94ABA38BE2A3}" type="presParOf" srcId="{166B3809-6572-46B7-B5F8-5F2F66A53544}" destId="{6D32F4A7-3C9F-44FF-AB7B-118659FFC845}"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6CBB4A-CBD2-4657-AD33-0F84794B950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D8C597F-A25E-4E0D-9D3F-3C2A79722C7D}">
      <dgm:prSet/>
      <dgm:spPr/>
      <dgm:t>
        <a:bodyPr/>
        <a:lstStyle/>
        <a:p>
          <a:r>
            <a:rPr lang="en-AU"/>
            <a:t>Safety in solitude</a:t>
          </a:r>
          <a:endParaRPr lang="en-US"/>
        </a:p>
      </dgm:t>
    </dgm:pt>
    <dgm:pt modelId="{0D7D3626-50C7-455B-B445-C02B5F22270D}" type="parTrans" cxnId="{B6DB2CE0-DCA9-4767-B51B-175FE3ADA775}">
      <dgm:prSet/>
      <dgm:spPr/>
      <dgm:t>
        <a:bodyPr/>
        <a:lstStyle/>
        <a:p>
          <a:endParaRPr lang="en-US"/>
        </a:p>
      </dgm:t>
    </dgm:pt>
    <dgm:pt modelId="{0DC97CC2-201A-47D8-8127-5B9C9CCA6D31}" type="sibTrans" cxnId="{B6DB2CE0-DCA9-4767-B51B-175FE3ADA775}">
      <dgm:prSet/>
      <dgm:spPr/>
      <dgm:t>
        <a:bodyPr/>
        <a:lstStyle/>
        <a:p>
          <a:endParaRPr lang="en-US"/>
        </a:p>
      </dgm:t>
    </dgm:pt>
    <dgm:pt modelId="{BEF34CEC-38D8-47CE-AFB3-3CFCFDD4ECA5}">
      <dgm:prSet/>
      <dgm:spPr/>
      <dgm:t>
        <a:bodyPr/>
        <a:lstStyle/>
        <a:p>
          <a:r>
            <a:rPr lang="en-AU"/>
            <a:t>Distorted perceptions, expectations, predictions, emotions about self and others</a:t>
          </a:r>
          <a:endParaRPr lang="en-US"/>
        </a:p>
      </dgm:t>
    </dgm:pt>
    <dgm:pt modelId="{FBD25510-B62A-481D-A29A-8122B517DAA3}" type="parTrans" cxnId="{67AD86B1-5065-42D6-9F09-C5C5C5747F3C}">
      <dgm:prSet/>
      <dgm:spPr/>
      <dgm:t>
        <a:bodyPr/>
        <a:lstStyle/>
        <a:p>
          <a:endParaRPr lang="en-US"/>
        </a:p>
      </dgm:t>
    </dgm:pt>
    <dgm:pt modelId="{8E8B445C-E061-457F-B25E-0B7FECEB0C38}" type="sibTrans" cxnId="{67AD86B1-5065-42D6-9F09-C5C5C5747F3C}">
      <dgm:prSet/>
      <dgm:spPr/>
      <dgm:t>
        <a:bodyPr/>
        <a:lstStyle/>
        <a:p>
          <a:endParaRPr lang="en-US"/>
        </a:p>
      </dgm:t>
    </dgm:pt>
    <dgm:pt modelId="{73900002-C1AD-438F-8B99-3342B1D9C9A8}">
      <dgm:prSet/>
      <dgm:spPr/>
      <dgm:t>
        <a:bodyPr/>
        <a:lstStyle/>
        <a:p>
          <a:r>
            <a:rPr lang="en-AU"/>
            <a:t>Need for invisibility</a:t>
          </a:r>
          <a:endParaRPr lang="en-US"/>
        </a:p>
      </dgm:t>
    </dgm:pt>
    <dgm:pt modelId="{CA02BBAA-28A5-4336-9FA5-D63D59736F3B}" type="parTrans" cxnId="{B00B50BA-173C-4555-A3F8-D7295180CF2B}">
      <dgm:prSet/>
      <dgm:spPr/>
      <dgm:t>
        <a:bodyPr/>
        <a:lstStyle/>
        <a:p>
          <a:endParaRPr lang="en-US"/>
        </a:p>
      </dgm:t>
    </dgm:pt>
    <dgm:pt modelId="{C2C8508C-A816-43AC-B958-47D1CCBA69DB}" type="sibTrans" cxnId="{B00B50BA-173C-4555-A3F8-D7295180CF2B}">
      <dgm:prSet/>
      <dgm:spPr/>
      <dgm:t>
        <a:bodyPr/>
        <a:lstStyle/>
        <a:p>
          <a:endParaRPr lang="en-US"/>
        </a:p>
      </dgm:t>
    </dgm:pt>
    <dgm:pt modelId="{CB8A0621-3BD8-4F77-9846-9B1629B4C0D7}">
      <dgm:prSet/>
      <dgm:spPr/>
      <dgm:t>
        <a:bodyPr/>
        <a:lstStyle/>
        <a:p>
          <a:r>
            <a:rPr lang="en-AU"/>
            <a:t>Lack of healthy boundaries – too rigid or too lax</a:t>
          </a:r>
          <a:endParaRPr lang="en-US"/>
        </a:p>
      </dgm:t>
    </dgm:pt>
    <dgm:pt modelId="{3771E166-286A-44C0-93BD-B94549D6A97C}" type="parTrans" cxnId="{B0ACA4AD-FA2D-4A10-B6BB-B0BB7AB4C18D}">
      <dgm:prSet/>
      <dgm:spPr/>
      <dgm:t>
        <a:bodyPr/>
        <a:lstStyle/>
        <a:p>
          <a:endParaRPr lang="en-US"/>
        </a:p>
      </dgm:t>
    </dgm:pt>
    <dgm:pt modelId="{8C4670E0-31A3-4C15-8489-5D3674475979}" type="sibTrans" cxnId="{B0ACA4AD-FA2D-4A10-B6BB-B0BB7AB4C18D}">
      <dgm:prSet/>
      <dgm:spPr/>
      <dgm:t>
        <a:bodyPr/>
        <a:lstStyle/>
        <a:p>
          <a:endParaRPr lang="en-US"/>
        </a:p>
      </dgm:t>
    </dgm:pt>
    <dgm:pt modelId="{832C883C-9A24-4B94-BB51-170B8C66B76C}">
      <dgm:prSet/>
      <dgm:spPr/>
      <dgm:t>
        <a:bodyPr/>
        <a:lstStyle/>
        <a:p>
          <a:r>
            <a:rPr lang="en-AU"/>
            <a:t>Hostility to others</a:t>
          </a:r>
          <a:endParaRPr lang="en-US"/>
        </a:p>
      </dgm:t>
    </dgm:pt>
    <dgm:pt modelId="{AB36AB75-2828-4739-B0C7-21E3B772DE33}" type="parTrans" cxnId="{C0735DB6-97BD-4A09-8A84-38A3FB1A340B}">
      <dgm:prSet/>
      <dgm:spPr/>
      <dgm:t>
        <a:bodyPr/>
        <a:lstStyle/>
        <a:p>
          <a:endParaRPr lang="en-US"/>
        </a:p>
      </dgm:t>
    </dgm:pt>
    <dgm:pt modelId="{984AC4D7-5FBB-4C8D-BAA2-E8CDEF0F8E2B}" type="sibTrans" cxnId="{C0735DB6-97BD-4A09-8A84-38A3FB1A340B}">
      <dgm:prSet/>
      <dgm:spPr/>
      <dgm:t>
        <a:bodyPr/>
        <a:lstStyle/>
        <a:p>
          <a:endParaRPr lang="en-US"/>
        </a:p>
      </dgm:t>
    </dgm:pt>
    <dgm:pt modelId="{83CD3F3F-EB09-4CE4-B589-2F5D717AEC47}">
      <dgm:prSet/>
      <dgm:spPr/>
      <dgm:t>
        <a:bodyPr/>
        <a:lstStyle/>
        <a:p>
          <a:r>
            <a:rPr lang="en-AU"/>
            <a:t>Relationships frighten rather than comfort</a:t>
          </a:r>
          <a:endParaRPr lang="en-US"/>
        </a:p>
      </dgm:t>
    </dgm:pt>
    <dgm:pt modelId="{B90FC1DD-943B-4468-A043-CCD867584421}" type="parTrans" cxnId="{03FF5396-B3D6-43B2-870A-14B437457E61}">
      <dgm:prSet/>
      <dgm:spPr/>
      <dgm:t>
        <a:bodyPr/>
        <a:lstStyle/>
        <a:p>
          <a:endParaRPr lang="en-US"/>
        </a:p>
      </dgm:t>
    </dgm:pt>
    <dgm:pt modelId="{1539BD6F-484C-4BB7-AB87-F9175E0102F8}" type="sibTrans" cxnId="{03FF5396-B3D6-43B2-870A-14B437457E61}">
      <dgm:prSet/>
      <dgm:spPr/>
      <dgm:t>
        <a:bodyPr/>
        <a:lstStyle/>
        <a:p>
          <a:endParaRPr lang="en-US"/>
        </a:p>
      </dgm:t>
    </dgm:pt>
    <dgm:pt modelId="{00AD6B9D-A47F-4E22-BB32-7F28C5F72671}" type="pres">
      <dgm:prSet presAssocID="{A06CBB4A-CBD2-4657-AD33-0F84794B9504}" presName="linear" presStyleCnt="0">
        <dgm:presLayoutVars>
          <dgm:animLvl val="lvl"/>
          <dgm:resizeHandles val="exact"/>
        </dgm:presLayoutVars>
      </dgm:prSet>
      <dgm:spPr/>
    </dgm:pt>
    <dgm:pt modelId="{34FB22EE-3C0C-4D0C-B0D0-395758912F2B}" type="pres">
      <dgm:prSet presAssocID="{5D8C597F-A25E-4E0D-9D3F-3C2A79722C7D}" presName="parentText" presStyleLbl="node1" presStyleIdx="0" presStyleCnt="6">
        <dgm:presLayoutVars>
          <dgm:chMax val="0"/>
          <dgm:bulletEnabled val="1"/>
        </dgm:presLayoutVars>
      </dgm:prSet>
      <dgm:spPr/>
    </dgm:pt>
    <dgm:pt modelId="{CE8F315F-780B-44E3-A0A1-EB49D4A1A65D}" type="pres">
      <dgm:prSet presAssocID="{0DC97CC2-201A-47D8-8127-5B9C9CCA6D31}" presName="spacer" presStyleCnt="0"/>
      <dgm:spPr/>
    </dgm:pt>
    <dgm:pt modelId="{D8D05786-92F1-44C5-A67B-02862D4F3214}" type="pres">
      <dgm:prSet presAssocID="{BEF34CEC-38D8-47CE-AFB3-3CFCFDD4ECA5}" presName="parentText" presStyleLbl="node1" presStyleIdx="1" presStyleCnt="6">
        <dgm:presLayoutVars>
          <dgm:chMax val="0"/>
          <dgm:bulletEnabled val="1"/>
        </dgm:presLayoutVars>
      </dgm:prSet>
      <dgm:spPr/>
    </dgm:pt>
    <dgm:pt modelId="{5632C41E-3B97-4728-9C53-ECD120DFE031}" type="pres">
      <dgm:prSet presAssocID="{8E8B445C-E061-457F-B25E-0B7FECEB0C38}" presName="spacer" presStyleCnt="0"/>
      <dgm:spPr/>
    </dgm:pt>
    <dgm:pt modelId="{2C7C0315-6A44-4F2C-8FF8-2C3E17477350}" type="pres">
      <dgm:prSet presAssocID="{73900002-C1AD-438F-8B99-3342B1D9C9A8}" presName="parentText" presStyleLbl="node1" presStyleIdx="2" presStyleCnt="6">
        <dgm:presLayoutVars>
          <dgm:chMax val="0"/>
          <dgm:bulletEnabled val="1"/>
        </dgm:presLayoutVars>
      </dgm:prSet>
      <dgm:spPr/>
    </dgm:pt>
    <dgm:pt modelId="{6B45F5AF-F32D-4AF6-AD6F-4F0834BF12D5}" type="pres">
      <dgm:prSet presAssocID="{C2C8508C-A816-43AC-B958-47D1CCBA69DB}" presName="spacer" presStyleCnt="0"/>
      <dgm:spPr/>
    </dgm:pt>
    <dgm:pt modelId="{6F532140-4326-486C-AA16-4F53DF6C0F1A}" type="pres">
      <dgm:prSet presAssocID="{CB8A0621-3BD8-4F77-9846-9B1629B4C0D7}" presName="parentText" presStyleLbl="node1" presStyleIdx="3" presStyleCnt="6">
        <dgm:presLayoutVars>
          <dgm:chMax val="0"/>
          <dgm:bulletEnabled val="1"/>
        </dgm:presLayoutVars>
      </dgm:prSet>
      <dgm:spPr/>
    </dgm:pt>
    <dgm:pt modelId="{BD9CC603-F956-4D6F-9F55-387DC2CD6D58}" type="pres">
      <dgm:prSet presAssocID="{8C4670E0-31A3-4C15-8489-5D3674475979}" presName="spacer" presStyleCnt="0"/>
      <dgm:spPr/>
    </dgm:pt>
    <dgm:pt modelId="{DA49C7CA-E4FF-4240-8123-788F71F78468}" type="pres">
      <dgm:prSet presAssocID="{832C883C-9A24-4B94-BB51-170B8C66B76C}" presName="parentText" presStyleLbl="node1" presStyleIdx="4" presStyleCnt="6">
        <dgm:presLayoutVars>
          <dgm:chMax val="0"/>
          <dgm:bulletEnabled val="1"/>
        </dgm:presLayoutVars>
      </dgm:prSet>
      <dgm:spPr/>
    </dgm:pt>
    <dgm:pt modelId="{B54E5D4A-6B86-4465-848B-E72CDA9F43FB}" type="pres">
      <dgm:prSet presAssocID="{984AC4D7-5FBB-4C8D-BAA2-E8CDEF0F8E2B}" presName="spacer" presStyleCnt="0"/>
      <dgm:spPr/>
    </dgm:pt>
    <dgm:pt modelId="{D816CF0E-2F41-4EDD-8A66-0611046F22BD}" type="pres">
      <dgm:prSet presAssocID="{83CD3F3F-EB09-4CE4-B589-2F5D717AEC47}" presName="parentText" presStyleLbl="node1" presStyleIdx="5" presStyleCnt="6">
        <dgm:presLayoutVars>
          <dgm:chMax val="0"/>
          <dgm:bulletEnabled val="1"/>
        </dgm:presLayoutVars>
      </dgm:prSet>
      <dgm:spPr/>
    </dgm:pt>
  </dgm:ptLst>
  <dgm:cxnLst>
    <dgm:cxn modelId="{055AC71C-BB0F-4D01-8C1A-33C4CCA270D9}" type="presOf" srcId="{5D8C597F-A25E-4E0D-9D3F-3C2A79722C7D}" destId="{34FB22EE-3C0C-4D0C-B0D0-395758912F2B}" srcOrd="0" destOrd="0" presId="urn:microsoft.com/office/officeart/2005/8/layout/vList2"/>
    <dgm:cxn modelId="{016AB06D-5CDB-43EE-BC49-A5EF04925D65}" type="presOf" srcId="{A06CBB4A-CBD2-4657-AD33-0F84794B9504}" destId="{00AD6B9D-A47F-4E22-BB32-7F28C5F72671}" srcOrd="0" destOrd="0" presId="urn:microsoft.com/office/officeart/2005/8/layout/vList2"/>
    <dgm:cxn modelId="{E7BCCE4F-EC97-4CAC-B76B-820176D9F386}" type="presOf" srcId="{832C883C-9A24-4B94-BB51-170B8C66B76C}" destId="{DA49C7CA-E4FF-4240-8123-788F71F78468}" srcOrd="0" destOrd="0" presId="urn:microsoft.com/office/officeart/2005/8/layout/vList2"/>
    <dgm:cxn modelId="{2F8D9B75-269A-4E29-B78E-D4D68AC9B447}" type="presOf" srcId="{CB8A0621-3BD8-4F77-9846-9B1629B4C0D7}" destId="{6F532140-4326-486C-AA16-4F53DF6C0F1A}" srcOrd="0" destOrd="0" presId="urn:microsoft.com/office/officeart/2005/8/layout/vList2"/>
    <dgm:cxn modelId="{7934D194-3D98-411C-AE10-07FBACADC3F4}" type="presOf" srcId="{BEF34CEC-38D8-47CE-AFB3-3CFCFDD4ECA5}" destId="{D8D05786-92F1-44C5-A67B-02862D4F3214}" srcOrd="0" destOrd="0" presId="urn:microsoft.com/office/officeart/2005/8/layout/vList2"/>
    <dgm:cxn modelId="{03FF5396-B3D6-43B2-870A-14B437457E61}" srcId="{A06CBB4A-CBD2-4657-AD33-0F84794B9504}" destId="{83CD3F3F-EB09-4CE4-B589-2F5D717AEC47}" srcOrd="5" destOrd="0" parTransId="{B90FC1DD-943B-4468-A043-CCD867584421}" sibTransId="{1539BD6F-484C-4BB7-AB87-F9175E0102F8}"/>
    <dgm:cxn modelId="{B0ACA4AD-FA2D-4A10-B6BB-B0BB7AB4C18D}" srcId="{A06CBB4A-CBD2-4657-AD33-0F84794B9504}" destId="{CB8A0621-3BD8-4F77-9846-9B1629B4C0D7}" srcOrd="3" destOrd="0" parTransId="{3771E166-286A-44C0-93BD-B94549D6A97C}" sibTransId="{8C4670E0-31A3-4C15-8489-5D3674475979}"/>
    <dgm:cxn modelId="{67AD86B1-5065-42D6-9F09-C5C5C5747F3C}" srcId="{A06CBB4A-CBD2-4657-AD33-0F84794B9504}" destId="{BEF34CEC-38D8-47CE-AFB3-3CFCFDD4ECA5}" srcOrd="1" destOrd="0" parTransId="{FBD25510-B62A-481D-A29A-8122B517DAA3}" sibTransId="{8E8B445C-E061-457F-B25E-0B7FECEB0C38}"/>
    <dgm:cxn modelId="{C0735DB6-97BD-4A09-8A84-38A3FB1A340B}" srcId="{A06CBB4A-CBD2-4657-AD33-0F84794B9504}" destId="{832C883C-9A24-4B94-BB51-170B8C66B76C}" srcOrd="4" destOrd="0" parTransId="{AB36AB75-2828-4739-B0C7-21E3B772DE33}" sibTransId="{984AC4D7-5FBB-4C8D-BAA2-E8CDEF0F8E2B}"/>
    <dgm:cxn modelId="{B00B50BA-173C-4555-A3F8-D7295180CF2B}" srcId="{A06CBB4A-CBD2-4657-AD33-0F84794B9504}" destId="{73900002-C1AD-438F-8B99-3342B1D9C9A8}" srcOrd="2" destOrd="0" parTransId="{CA02BBAA-28A5-4336-9FA5-D63D59736F3B}" sibTransId="{C2C8508C-A816-43AC-B958-47D1CCBA69DB}"/>
    <dgm:cxn modelId="{B6DB2CE0-DCA9-4767-B51B-175FE3ADA775}" srcId="{A06CBB4A-CBD2-4657-AD33-0F84794B9504}" destId="{5D8C597F-A25E-4E0D-9D3F-3C2A79722C7D}" srcOrd="0" destOrd="0" parTransId="{0D7D3626-50C7-455B-B445-C02B5F22270D}" sibTransId="{0DC97CC2-201A-47D8-8127-5B9C9CCA6D31}"/>
    <dgm:cxn modelId="{59F745EE-9F5A-4F0D-A44E-61D3DFAF3218}" type="presOf" srcId="{83CD3F3F-EB09-4CE4-B589-2F5D717AEC47}" destId="{D816CF0E-2F41-4EDD-8A66-0611046F22BD}" srcOrd="0" destOrd="0" presId="urn:microsoft.com/office/officeart/2005/8/layout/vList2"/>
    <dgm:cxn modelId="{E4FFBBFB-2EDC-490D-AC0D-EFA70974CFC9}" type="presOf" srcId="{73900002-C1AD-438F-8B99-3342B1D9C9A8}" destId="{2C7C0315-6A44-4F2C-8FF8-2C3E17477350}" srcOrd="0" destOrd="0" presId="urn:microsoft.com/office/officeart/2005/8/layout/vList2"/>
    <dgm:cxn modelId="{2E3D6F4F-8299-4857-83F1-8DFE7629ED80}" type="presParOf" srcId="{00AD6B9D-A47F-4E22-BB32-7F28C5F72671}" destId="{34FB22EE-3C0C-4D0C-B0D0-395758912F2B}" srcOrd="0" destOrd="0" presId="urn:microsoft.com/office/officeart/2005/8/layout/vList2"/>
    <dgm:cxn modelId="{0A2C4EE1-5C08-45B4-81B6-83CBEB558322}" type="presParOf" srcId="{00AD6B9D-A47F-4E22-BB32-7F28C5F72671}" destId="{CE8F315F-780B-44E3-A0A1-EB49D4A1A65D}" srcOrd="1" destOrd="0" presId="urn:microsoft.com/office/officeart/2005/8/layout/vList2"/>
    <dgm:cxn modelId="{9B72476B-318D-45E1-9388-9BCB19245A9D}" type="presParOf" srcId="{00AD6B9D-A47F-4E22-BB32-7F28C5F72671}" destId="{D8D05786-92F1-44C5-A67B-02862D4F3214}" srcOrd="2" destOrd="0" presId="urn:microsoft.com/office/officeart/2005/8/layout/vList2"/>
    <dgm:cxn modelId="{08655506-CA8E-4B14-8CC5-51CA82CE8D75}" type="presParOf" srcId="{00AD6B9D-A47F-4E22-BB32-7F28C5F72671}" destId="{5632C41E-3B97-4728-9C53-ECD120DFE031}" srcOrd="3" destOrd="0" presId="urn:microsoft.com/office/officeart/2005/8/layout/vList2"/>
    <dgm:cxn modelId="{FE359A48-D185-40FA-83A2-824321D5DA0B}" type="presParOf" srcId="{00AD6B9D-A47F-4E22-BB32-7F28C5F72671}" destId="{2C7C0315-6A44-4F2C-8FF8-2C3E17477350}" srcOrd="4" destOrd="0" presId="urn:microsoft.com/office/officeart/2005/8/layout/vList2"/>
    <dgm:cxn modelId="{DE0D141F-2C10-4079-B90E-55C82D265C27}" type="presParOf" srcId="{00AD6B9D-A47F-4E22-BB32-7F28C5F72671}" destId="{6B45F5AF-F32D-4AF6-AD6F-4F0834BF12D5}" srcOrd="5" destOrd="0" presId="urn:microsoft.com/office/officeart/2005/8/layout/vList2"/>
    <dgm:cxn modelId="{06145D1F-38B5-43C5-9D5F-31EB4B2ACFB7}" type="presParOf" srcId="{00AD6B9D-A47F-4E22-BB32-7F28C5F72671}" destId="{6F532140-4326-486C-AA16-4F53DF6C0F1A}" srcOrd="6" destOrd="0" presId="urn:microsoft.com/office/officeart/2005/8/layout/vList2"/>
    <dgm:cxn modelId="{08BB6065-7FBF-4025-9BEA-C95752BE4F2C}" type="presParOf" srcId="{00AD6B9D-A47F-4E22-BB32-7F28C5F72671}" destId="{BD9CC603-F956-4D6F-9F55-387DC2CD6D58}" srcOrd="7" destOrd="0" presId="urn:microsoft.com/office/officeart/2005/8/layout/vList2"/>
    <dgm:cxn modelId="{74692260-7E9F-4D35-BFED-2872FC4A561C}" type="presParOf" srcId="{00AD6B9D-A47F-4E22-BB32-7F28C5F72671}" destId="{DA49C7CA-E4FF-4240-8123-788F71F78468}" srcOrd="8" destOrd="0" presId="urn:microsoft.com/office/officeart/2005/8/layout/vList2"/>
    <dgm:cxn modelId="{7905E9B3-34AC-4A6B-853B-76BF460BE000}" type="presParOf" srcId="{00AD6B9D-A47F-4E22-BB32-7F28C5F72671}" destId="{B54E5D4A-6B86-4465-848B-E72CDA9F43FB}" srcOrd="9" destOrd="0" presId="urn:microsoft.com/office/officeart/2005/8/layout/vList2"/>
    <dgm:cxn modelId="{55A8C9EC-0A34-4179-8282-C81C3F0AD366}" type="presParOf" srcId="{00AD6B9D-A47F-4E22-BB32-7F28C5F72671}" destId="{D816CF0E-2F41-4EDD-8A66-0611046F22B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F81C48-EAA6-403D-A68A-B94FADC6DF4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5076C0C-BB00-4E8B-89FC-961A456F020C}">
      <dgm:prSet/>
      <dgm:spPr/>
      <dgm:t>
        <a:bodyPr/>
        <a:lstStyle/>
        <a:p>
          <a:r>
            <a:rPr lang="en-AU"/>
            <a:t>Safety – An individual needs this first</a:t>
          </a:r>
          <a:endParaRPr lang="en-US"/>
        </a:p>
      </dgm:t>
    </dgm:pt>
    <dgm:pt modelId="{7D64F4C8-0B42-4FB2-A60F-EACFBA341AD5}" type="parTrans" cxnId="{4DED276E-6AEB-4585-B696-71F249CB1456}">
      <dgm:prSet/>
      <dgm:spPr/>
      <dgm:t>
        <a:bodyPr/>
        <a:lstStyle/>
        <a:p>
          <a:endParaRPr lang="en-US"/>
        </a:p>
      </dgm:t>
    </dgm:pt>
    <dgm:pt modelId="{5B7DEBFC-0103-4A46-920D-1770FE89D76D}" type="sibTrans" cxnId="{4DED276E-6AEB-4585-B696-71F249CB1456}">
      <dgm:prSet/>
      <dgm:spPr/>
      <dgm:t>
        <a:bodyPr/>
        <a:lstStyle/>
        <a:p>
          <a:endParaRPr lang="en-US"/>
        </a:p>
      </dgm:t>
    </dgm:pt>
    <dgm:pt modelId="{EDFAB2DB-82AE-4C0D-88A2-C688A97DC472}">
      <dgm:prSet/>
      <dgm:spPr/>
      <dgm:t>
        <a:bodyPr/>
        <a:lstStyle/>
        <a:p>
          <a:r>
            <a:rPr lang="en-AU"/>
            <a:t>Choice/Collaboration/Control</a:t>
          </a:r>
          <a:endParaRPr lang="en-US"/>
        </a:p>
      </dgm:t>
    </dgm:pt>
    <dgm:pt modelId="{95529775-DEEA-4CA5-9F4F-ED0FA46E2EC1}" type="parTrans" cxnId="{8AE16840-4F6C-4126-A1CE-5EDADC77280C}">
      <dgm:prSet/>
      <dgm:spPr/>
      <dgm:t>
        <a:bodyPr/>
        <a:lstStyle/>
        <a:p>
          <a:endParaRPr lang="en-US"/>
        </a:p>
      </dgm:t>
    </dgm:pt>
    <dgm:pt modelId="{71DC19C9-590A-40D9-83FC-08CE19BF7C71}" type="sibTrans" cxnId="{8AE16840-4F6C-4126-A1CE-5EDADC77280C}">
      <dgm:prSet/>
      <dgm:spPr/>
      <dgm:t>
        <a:bodyPr/>
        <a:lstStyle/>
        <a:p>
          <a:endParaRPr lang="en-US"/>
        </a:p>
      </dgm:t>
    </dgm:pt>
    <dgm:pt modelId="{D92672AC-CB02-4648-9C29-A499C345BE78}">
      <dgm:prSet/>
      <dgm:spPr/>
      <dgm:t>
        <a:bodyPr/>
        <a:lstStyle/>
        <a:p>
          <a:r>
            <a:rPr lang="en-AU"/>
            <a:t>Trusting relationships</a:t>
          </a:r>
          <a:endParaRPr lang="en-US"/>
        </a:p>
      </dgm:t>
    </dgm:pt>
    <dgm:pt modelId="{7EA5DDEE-E677-45B3-AA42-C9E6515BF255}" type="parTrans" cxnId="{2FA0DBD6-222B-487E-BDFC-506A52D59E02}">
      <dgm:prSet/>
      <dgm:spPr/>
      <dgm:t>
        <a:bodyPr/>
        <a:lstStyle/>
        <a:p>
          <a:endParaRPr lang="en-US"/>
        </a:p>
      </dgm:t>
    </dgm:pt>
    <dgm:pt modelId="{F7F14424-725A-498A-9222-12F6897561DF}" type="sibTrans" cxnId="{2FA0DBD6-222B-487E-BDFC-506A52D59E02}">
      <dgm:prSet/>
      <dgm:spPr/>
      <dgm:t>
        <a:bodyPr/>
        <a:lstStyle/>
        <a:p>
          <a:endParaRPr lang="en-US"/>
        </a:p>
      </dgm:t>
    </dgm:pt>
    <dgm:pt modelId="{9DF06A58-7647-4360-85A2-260C6C7A227E}">
      <dgm:prSet/>
      <dgm:spPr/>
      <dgm:t>
        <a:bodyPr/>
        <a:lstStyle/>
        <a:p>
          <a:r>
            <a:rPr lang="en-AU"/>
            <a:t>Awareness/Understanding</a:t>
          </a:r>
          <a:endParaRPr lang="en-US"/>
        </a:p>
      </dgm:t>
    </dgm:pt>
    <dgm:pt modelId="{558E8A43-358F-414D-A81F-A0FA4B14E167}" type="parTrans" cxnId="{C41157CB-CD78-4A51-9CB4-2665E1D988E5}">
      <dgm:prSet/>
      <dgm:spPr/>
      <dgm:t>
        <a:bodyPr/>
        <a:lstStyle/>
        <a:p>
          <a:endParaRPr lang="en-US"/>
        </a:p>
      </dgm:t>
    </dgm:pt>
    <dgm:pt modelId="{79A3DE23-D028-4899-B04D-F28E98AB6DCF}" type="sibTrans" cxnId="{C41157CB-CD78-4A51-9CB4-2665E1D988E5}">
      <dgm:prSet/>
      <dgm:spPr/>
      <dgm:t>
        <a:bodyPr/>
        <a:lstStyle/>
        <a:p>
          <a:endParaRPr lang="en-US"/>
        </a:p>
      </dgm:t>
    </dgm:pt>
    <dgm:pt modelId="{0403C05B-1921-4E21-A35D-F9D23012A283}">
      <dgm:prSet/>
      <dgm:spPr/>
      <dgm:t>
        <a:bodyPr/>
        <a:lstStyle/>
        <a:p>
          <a:r>
            <a:rPr lang="en-AU"/>
            <a:t>Capacity and Skills to assist</a:t>
          </a:r>
          <a:endParaRPr lang="en-US"/>
        </a:p>
      </dgm:t>
    </dgm:pt>
    <dgm:pt modelId="{605AE989-4C8B-4ED6-90AB-19E7F71B798C}" type="parTrans" cxnId="{BF560F62-0B03-4176-AC57-8949B1344D83}">
      <dgm:prSet/>
      <dgm:spPr/>
      <dgm:t>
        <a:bodyPr/>
        <a:lstStyle/>
        <a:p>
          <a:endParaRPr lang="en-US"/>
        </a:p>
      </dgm:t>
    </dgm:pt>
    <dgm:pt modelId="{57C76F5C-6FEC-422C-B455-A69C12AA5B2B}" type="sibTrans" cxnId="{BF560F62-0B03-4176-AC57-8949B1344D83}">
      <dgm:prSet/>
      <dgm:spPr/>
      <dgm:t>
        <a:bodyPr/>
        <a:lstStyle/>
        <a:p>
          <a:endParaRPr lang="en-US"/>
        </a:p>
      </dgm:t>
    </dgm:pt>
    <dgm:pt modelId="{0FB306AD-1519-4B05-9578-F41C614ACA54}">
      <dgm:prSet/>
      <dgm:spPr/>
      <dgm:t>
        <a:bodyPr/>
        <a:lstStyle/>
        <a:p>
          <a:r>
            <a:rPr lang="en-AU"/>
            <a:t>Gradual steps</a:t>
          </a:r>
          <a:endParaRPr lang="en-US"/>
        </a:p>
      </dgm:t>
    </dgm:pt>
    <dgm:pt modelId="{010C9A22-1D54-4613-90CD-83C05EF8D5E6}" type="parTrans" cxnId="{647938A5-A4FD-48C7-9735-E2B0B2078C79}">
      <dgm:prSet/>
      <dgm:spPr/>
      <dgm:t>
        <a:bodyPr/>
        <a:lstStyle/>
        <a:p>
          <a:endParaRPr lang="en-US"/>
        </a:p>
      </dgm:t>
    </dgm:pt>
    <dgm:pt modelId="{0A6DB3D0-5F48-40EB-9438-4017ADDB17EA}" type="sibTrans" cxnId="{647938A5-A4FD-48C7-9735-E2B0B2078C79}">
      <dgm:prSet/>
      <dgm:spPr/>
      <dgm:t>
        <a:bodyPr/>
        <a:lstStyle/>
        <a:p>
          <a:endParaRPr lang="en-US"/>
        </a:p>
      </dgm:t>
    </dgm:pt>
    <dgm:pt modelId="{8EC10B13-7366-4BEE-BCDD-F666AC8A92DF}">
      <dgm:prSet/>
      <dgm:spPr/>
      <dgm:t>
        <a:bodyPr/>
        <a:lstStyle/>
        <a:p>
          <a:r>
            <a:rPr lang="en-AU"/>
            <a:t>Responsive &amp; respectful</a:t>
          </a:r>
          <a:endParaRPr lang="en-US"/>
        </a:p>
      </dgm:t>
    </dgm:pt>
    <dgm:pt modelId="{CAF92A3D-700D-4F8E-9B2B-102AB8705D8D}" type="parTrans" cxnId="{3742B539-6795-43DD-B2FE-A5F5517C24E6}">
      <dgm:prSet/>
      <dgm:spPr/>
      <dgm:t>
        <a:bodyPr/>
        <a:lstStyle/>
        <a:p>
          <a:endParaRPr lang="en-US"/>
        </a:p>
      </dgm:t>
    </dgm:pt>
    <dgm:pt modelId="{D9A99642-9139-44CD-9C5A-7956A2E2CA60}" type="sibTrans" cxnId="{3742B539-6795-43DD-B2FE-A5F5517C24E6}">
      <dgm:prSet/>
      <dgm:spPr/>
      <dgm:t>
        <a:bodyPr/>
        <a:lstStyle/>
        <a:p>
          <a:endParaRPr lang="en-US"/>
        </a:p>
      </dgm:t>
    </dgm:pt>
    <dgm:pt modelId="{860C2D75-49D5-45CB-B58D-BE56260743AD}">
      <dgm:prSet/>
      <dgm:spPr/>
      <dgm:t>
        <a:bodyPr/>
        <a:lstStyle/>
        <a:p>
          <a:r>
            <a:rPr lang="en-AU" dirty="0"/>
            <a:t>Client centred</a:t>
          </a:r>
          <a:endParaRPr lang="en-US" dirty="0"/>
        </a:p>
      </dgm:t>
    </dgm:pt>
    <dgm:pt modelId="{7E557AF1-22F7-4D83-8069-C72031EE4BBF}" type="parTrans" cxnId="{5A9F4FE7-F5EF-45EF-A465-3431308954AE}">
      <dgm:prSet/>
      <dgm:spPr/>
      <dgm:t>
        <a:bodyPr/>
        <a:lstStyle/>
        <a:p>
          <a:endParaRPr lang="en-US"/>
        </a:p>
      </dgm:t>
    </dgm:pt>
    <dgm:pt modelId="{84F9A0F6-ACEC-4CDD-9F4C-A81D178DE3D4}" type="sibTrans" cxnId="{5A9F4FE7-F5EF-45EF-A465-3431308954AE}">
      <dgm:prSet/>
      <dgm:spPr/>
      <dgm:t>
        <a:bodyPr/>
        <a:lstStyle/>
        <a:p>
          <a:endParaRPr lang="en-US"/>
        </a:p>
      </dgm:t>
    </dgm:pt>
    <dgm:pt modelId="{D2B277AD-AEC0-4B8F-B90A-471035CD37B2}">
      <dgm:prSet/>
      <dgm:spPr/>
      <dgm:t>
        <a:bodyPr/>
        <a:lstStyle/>
        <a:p>
          <a:r>
            <a:rPr lang="en-AU"/>
            <a:t>Psycho-education/Literacy of self</a:t>
          </a:r>
          <a:endParaRPr lang="en-US"/>
        </a:p>
      </dgm:t>
    </dgm:pt>
    <dgm:pt modelId="{AAFFF253-2C63-47DB-8C01-D1B01AF28996}" type="parTrans" cxnId="{0483D077-91FA-48B6-BD84-5106920942BF}">
      <dgm:prSet/>
      <dgm:spPr/>
      <dgm:t>
        <a:bodyPr/>
        <a:lstStyle/>
        <a:p>
          <a:endParaRPr lang="en-US"/>
        </a:p>
      </dgm:t>
    </dgm:pt>
    <dgm:pt modelId="{69145F06-1D53-47A5-8D0D-55EC58817C95}" type="sibTrans" cxnId="{0483D077-91FA-48B6-BD84-5106920942BF}">
      <dgm:prSet/>
      <dgm:spPr/>
      <dgm:t>
        <a:bodyPr/>
        <a:lstStyle/>
        <a:p>
          <a:endParaRPr lang="en-US"/>
        </a:p>
      </dgm:t>
    </dgm:pt>
    <dgm:pt modelId="{A8194137-7465-4090-9744-5EE601C2D055}" type="pres">
      <dgm:prSet presAssocID="{4CF81C48-EAA6-403D-A68A-B94FADC6DF4B}" presName="linear" presStyleCnt="0">
        <dgm:presLayoutVars>
          <dgm:dir/>
          <dgm:animLvl val="lvl"/>
          <dgm:resizeHandles val="exact"/>
        </dgm:presLayoutVars>
      </dgm:prSet>
      <dgm:spPr/>
    </dgm:pt>
    <dgm:pt modelId="{D5B09906-34A0-4FBD-9DFC-F3C24A58FDA8}" type="pres">
      <dgm:prSet presAssocID="{D5076C0C-BB00-4E8B-89FC-961A456F020C}" presName="parentLin" presStyleCnt="0"/>
      <dgm:spPr/>
    </dgm:pt>
    <dgm:pt modelId="{4CA76B33-5C16-42B5-B7E1-9B3E9C157F74}" type="pres">
      <dgm:prSet presAssocID="{D5076C0C-BB00-4E8B-89FC-961A456F020C}" presName="parentLeftMargin" presStyleLbl="node1" presStyleIdx="0" presStyleCnt="7"/>
      <dgm:spPr/>
    </dgm:pt>
    <dgm:pt modelId="{C47BE44F-3804-40E5-B490-C8EB3AD785DC}" type="pres">
      <dgm:prSet presAssocID="{D5076C0C-BB00-4E8B-89FC-961A456F020C}" presName="parentText" presStyleLbl="node1" presStyleIdx="0" presStyleCnt="7">
        <dgm:presLayoutVars>
          <dgm:chMax val="0"/>
          <dgm:bulletEnabled val="1"/>
        </dgm:presLayoutVars>
      </dgm:prSet>
      <dgm:spPr/>
    </dgm:pt>
    <dgm:pt modelId="{2CA252E4-CF77-4F51-BF89-A7A39F3744DF}" type="pres">
      <dgm:prSet presAssocID="{D5076C0C-BB00-4E8B-89FC-961A456F020C}" presName="negativeSpace" presStyleCnt="0"/>
      <dgm:spPr/>
    </dgm:pt>
    <dgm:pt modelId="{8D7B4172-B8FC-4248-8897-D93025696B9C}" type="pres">
      <dgm:prSet presAssocID="{D5076C0C-BB00-4E8B-89FC-961A456F020C}" presName="childText" presStyleLbl="conFgAcc1" presStyleIdx="0" presStyleCnt="7">
        <dgm:presLayoutVars>
          <dgm:bulletEnabled val="1"/>
        </dgm:presLayoutVars>
      </dgm:prSet>
      <dgm:spPr/>
    </dgm:pt>
    <dgm:pt modelId="{B53CA3DB-069B-4C0D-8020-A018324D1F7F}" type="pres">
      <dgm:prSet presAssocID="{5B7DEBFC-0103-4A46-920D-1770FE89D76D}" presName="spaceBetweenRectangles" presStyleCnt="0"/>
      <dgm:spPr/>
    </dgm:pt>
    <dgm:pt modelId="{D9A21216-D9B9-431D-A525-21FB60CB563B}" type="pres">
      <dgm:prSet presAssocID="{9DF06A58-7647-4360-85A2-260C6C7A227E}" presName="parentLin" presStyleCnt="0"/>
      <dgm:spPr/>
    </dgm:pt>
    <dgm:pt modelId="{430B7FD4-96A2-4F4E-9427-F043ACC5C57A}" type="pres">
      <dgm:prSet presAssocID="{9DF06A58-7647-4360-85A2-260C6C7A227E}" presName="parentLeftMargin" presStyleLbl="node1" presStyleIdx="0" presStyleCnt="7"/>
      <dgm:spPr/>
    </dgm:pt>
    <dgm:pt modelId="{1CDC6003-39CD-44F7-B864-FD7DFDE80E82}" type="pres">
      <dgm:prSet presAssocID="{9DF06A58-7647-4360-85A2-260C6C7A227E}" presName="parentText" presStyleLbl="node1" presStyleIdx="1" presStyleCnt="7">
        <dgm:presLayoutVars>
          <dgm:chMax val="0"/>
          <dgm:bulletEnabled val="1"/>
        </dgm:presLayoutVars>
      </dgm:prSet>
      <dgm:spPr/>
    </dgm:pt>
    <dgm:pt modelId="{78A0FC50-5E60-470B-B1F7-6FF95AB1990C}" type="pres">
      <dgm:prSet presAssocID="{9DF06A58-7647-4360-85A2-260C6C7A227E}" presName="negativeSpace" presStyleCnt="0"/>
      <dgm:spPr/>
    </dgm:pt>
    <dgm:pt modelId="{4DF01384-588C-4603-B58A-F07FA6503425}" type="pres">
      <dgm:prSet presAssocID="{9DF06A58-7647-4360-85A2-260C6C7A227E}" presName="childText" presStyleLbl="conFgAcc1" presStyleIdx="1" presStyleCnt="7">
        <dgm:presLayoutVars>
          <dgm:bulletEnabled val="1"/>
        </dgm:presLayoutVars>
      </dgm:prSet>
      <dgm:spPr/>
    </dgm:pt>
    <dgm:pt modelId="{7CBEF85A-5527-4DED-8E0D-BD6406188F77}" type="pres">
      <dgm:prSet presAssocID="{79A3DE23-D028-4899-B04D-F28E98AB6DCF}" presName="spaceBetweenRectangles" presStyleCnt="0"/>
      <dgm:spPr/>
    </dgm:pt>
    <dgm:pt modelId="{03DCBF9F-58B5-4AD1-AA86-C29E9ECB90D9}" type="pres">
      <dgm:prSet presAssocID="{0403C05B-1921-4E21-A35D-F9D23012A283}" presName="parentLin" presStyleCnt="0"/>
      <dgm:spPr/>
    </dgm:pt>
    <dgm:pt modelId="{ADBA7A07-CA43-4D8A-B00C-B7387799D37C}" type="pres">
      <dgm:prSet presAssocID="{0403C05B-1921-4E21-A35D-F9D23012A283}" presName="parentLeftMargin" presStyleLbl="node1" presStyleIdx="1" presStyleCnt="7"/>
      <dgm:spPr/>
    </dgm:pt>
    <dgm:pt modelId="{1337FE43-89CD-479D-8DA1-05D96488BAEC}" type="pres">
      <dgm:prSet presAssocID="{0403C05B-1921-4E21-A35D-F9D23012A283}" presName="parentText" presStyleLbl="node1" presStyleIdx="2" presStyleCnt="7">
        <dgm:presLayoutVars>
          <dgm:chMax val="0"/>
          <dgm:bulletEnabled val="1"/>
        </dgm:presLayoutVars>
      </dgm:prSet>
      <dgm:spPr/>
    </dgm:pt>
    <dgm:pt modelId="{A184406F-16AB-4436-A00A-9272A5FCCBE5}" type="pres">
      <dgm:prSet presAssocID="{0403C05B-1921-4E21-A35D-F9D23012A283}" presName="negativeSpace" presStyleCnt="0"/>
      <dgm:spPr/>
    </dgm:pt>
    <dgm:pt modelId="{9BEF9033-0F3E-4D01-92AA-B312B424ACA0}" type="pres">
      <dgm:prSet presAssocID="{0403C05B-1921-4E21-A35D-F9D23012A283}" presName="childText" presStyleLbl="conFgAcc1" presStyleIdx="2" presStyleCnt="7">
        <dgm:presLayoutVars>
          <dgm:bulletEnabled val="1"/>
        </dgm:presLayoutVars>
      </dgm:prSet>
      <dgm:spPr/>
    </dgm:pt>
    <dgm:pt modelId="{6B8A43E3-294A-4389-8BB4-609EC5D47E90}" type="pres">
      <dgm:prSet presAssocID="{57C76F5C-6FEC-422C-B455-A69C12AA5B2B}" presName="spaceBetweenRectangles" presStyleCnt="0"/>
      <dgm:spPr/>
    </dgm:pt>
    <dgm:pt modelId="{398F326D-BE99-4E49-A744-E71BAC12B609}" type="pres">
      <dgm:prSet presAssocID="{0FB306AD-1519-4B05-9578-F41C614ACA54}" presName="parentLin" presStyleCnt="0"/>
      <dgm:spPr/>
    </dgm:pt>
    <dgm:pt modelId="{317CB19F-4C8E-4ADF-8EBC-1EA12C2F76D6}" type="pres">
      <dgm:prSet presAssocID="{0FB306AD-1519-4B05-9578-F41C614ACA54}" presName="parentLeftMargin" presStyleLbl="node1" presStyleIdx="2" presStyleCnt="7"/>
      <dgm:spPr/>
    </dgm:pt>
    <dgm:pt modelId="{9A233625-9570-4729-8F24-635D2CF0839C}" type="pres">
      <dgm:prSet presAssocID="{0FB306AD-1519-4B05-9578-F41C614ACA54}" presName="parentText" presStyleLbl="node1" presStyleIdx="3" presStyleCnt="7">
        <dgm:presLayoutVars>
          <dgm:chMax val="0"/>
          <dgm:bulletEnabled val="1"/>
        </dgm:presLayoutVars>
      </dgm:prSet>
      <dgm:spPr/>
    </dgm:pt>
    <dgm:pt modelId="{F29071D1-1B67-4016-AA54-A85BFCFC560D}" type="pres">
      <dgm:prSet presAssocID="{0FB306AD-1519-4B05-9578-F41C614ACA54}" presName="negativeSpace" presStyleCnt="0"/>
      <dgm:spPr/>
    </dgm:pt>
    <dgm:pt modelId="{ADEDADD9-B8D6-408F-9224-4B882FD277C6}" type="pres">
      <dgm:prSet presAssocID="{0FB306AD-1519-4B05-9578-F41C614ACA54}" presName="childText" presStyleLbl="conFgAcc1" presStyleIdx="3" presStyleCnt="7">
        <dgm:presLayoutVars>
          <dgm:bulletEnabled val="1"/>
        </dgm:presLayoutVars>
      </dgm:prSet>
      <dgm:spPr/>
    </dgm:pt>
    <dgm:pt modelId="{B061E4A3-95A2-4115-BEE4-C699DB5C885C}" type="pres">
      <dgm:prSet presAssocID="{0A6DB3D0-5F48-40EB-9438-4017ADDB17EA}" presName="spaceBetweenRectangles" presStyleCnt="0"/>
      <dgm:spPr/>
    </dgm:pt>
    <dgm:pt modelId="{D3D085F9-64DE-4CD7-A558-EEEAD3EDDED3}" type="pres">
      <dgm:prSet presAssocID="{8EC10B13-7366-4BEE-BCDD-F666AC8A92DF}" presName="parentLin" presStyleCnt="0"/>
      <dgm:spPr/>
    </dgm:pt>
    <dgm:pt modelId="{6A0A00F0-2A54-4767-B443-3FB91A14EDBD}" type="pres">
      <dgm:prSet presAssocID="{8EC10B13-7366-4BEE-BCDD-F666AC8A92DF}" presName="parentLeftMargin" presStyleLbl="node1" presStyleIdx="3" presStyleCnt="7"/>
      <dgm:spPr/>
    </dgm:pt>
    <dgm:pt modelId="{E539CE65-926D-4DC5-B0A1-1C42F1CB9A7A}" type="pres">
      <dgm:prSet presAssocID="{8EC10B13-7366-4BEE-BCDD-F666AC8A92DF}" presName="parentText" presStyleLbl="node1" presStyleIdx="4" presStyleCnt="7">
        <dgm:presLayoutVars>
          <dgm:chMax val="0"/>
          <dgm:bulletEnabled val="1"/>
        </dgm:presLayoutVars>
      </dgm:prSet>
      <dgm:spPr/>
    </dgm:pt>
    <dgm:pt modelId="{815D4299-9559-479F-A31A-03339516F520}" type="pres">
      <dgm:prSet presAssocID="{8EC10B13-7366-4BEE-BCDD-F666AC8A92DF}" presName="negativeSpace" presStyleCnt="0"/>
      <dgm:spPr/>
    </dgm:pt>
    <dgm:pt modelId="{A072219A-0898-481D-B4E0-E8FE3071678E}" type="pres">
      <dgm:prSet presAssocID="{8EC10B13-7366-4BEE-BCDD-F666AC8A92DF}" presName="childText" presStyleLbl="conFgAcc1" presStyleIdx="4" presStyleCnt="7">
        <dgm:presLayoutVars>
          <dgm:bulletEnabled val="1"/>
        </dgm:presLayoutVars>
      </dgm:prSet>
      <dgm:spPr/>
    </dgm:pt>
    <dgm:pt modelId="{1703760F-9EB3-4817-A98C-9B3C5C196DE9}" type="pres">
      <dgm:prSet presAssocID="{D9A99642-9139-44CD-9C5A-7956A2E2CA60}" presName="spaceBetweenRectangles" presStyleCnt="0"/>
      <dgm:spPr/>
    </dgm:pt>
    <dgm:pt modelId="{09EFACBD-D8E5-4C23-AE93-116ADE7445D7}" type="pres">
      <dgm:prSet presAssocID="{860C2D75-49D5-45CB-B58D-BE56260743AD}" presName="parentLin" presStyleCnt="0"/>
      <dgm:spPr/>
    </dgm:pt>
    <dgm:pt modelId="{DF5D02AD-7C46-44C9-8A23-EA89D58BADE4}" type="pres">
      <dgm:prSet presAssocID="{860C2D75-49D5-45CB-B58D-BE56260743AD}" presName="parentLeftMargin" presStyleLbl="node1" presStyleIdx="4" presStyleCnt="7"/>
      <dgm:spPr/>
    </dgm:pt>
    <dgm:pt modelId="{8E2BD50D-2674-4D6C-9EC5-FA54A978CCA9}" type="pres">
      <dgm:prSet presAssocID="{860C2D75-49D5-45CB-B58D-BE56260743AD}" presName="parentText" presStyleLbl="node1" presStyleIdx="5" presStyleCnt="7">
        <dgm:presLayoutVars>
          <dgm:chMax val="0"/>
          <dgm:bulletEnabled val="1"/>
        </dgm:presLayoutVars>
      </dgm:prSet>
      <dgm:spPr/>
    </dgm:pt>
    <dgm:pt modelId="{B465E383-1EE5-430B-BFE2-7A6509BFFAB5}" type="pres">
      <dgm:prSet presAssocID="{860C2D75-49D5-45CB-B58D-BE56260743AD}" presName="negativeSpace" presStyleCnt="0"/>
      <dgm:spPr/>
    </dgm:pt>
    <dgm:pt modelId="{2DBAE867-7F60-4186-84E8-45FE077FDB63}" type="pres">
      <dgm:prSet presAssocID="{860C2D75-49D5-45CB-B58D-BE56260743AD}" presName="childText" presStyleLbl="conFgAcc1" presStyleIdx="5" presStyleCnt="7">
        <dgm:presLayoutVars>
          <dgm:bulletEnabled val="1"/>
        </dgm:presLayoutVars>
      </dgm:prSet>
      <dgm:spPr/>
    </dgm:pt>
    <dgm:pt modelId="{36BC35C5-0E33-4508-A22B-BCA2966F58BA}" type="pres">
      <dgm:prSet presAssocID="{84F9A0F6-ACEC-4CDD-9F4C-A81D178DE3D4}" presName="spaceBetweenRectangles" presStyleCnt="0"/>
      <dgm:spPr/>
    </dgm:pt>
    <dgm:pt modelId="{DE760B33-BF57-45ED-962A-309628D2C5E4}" type="pres">
      <dgm:prSet presAssocID="{D2B277AD-AEC0-4B8F-B90A-471035CD37B2}" presName="parentLin" presStyleCnt="0"/>
      <dgm:spPr/>
    </dgm:pt>
    <dgm:pt modelId="{2CD780EE-C796-4EC0-83F7-93F64604C277}" type="pres">
      <dgm:prSet presAssocID="{D2B277AD-AEC0-4B8F-B90A-471035CD37B2}" presName="parentLeftMargin" presStyleLbl="node1" presStyleIdx="5" presStyleCnt="7"/>
      <dgm:spPr/>
    </dgm:pt>
    <dgm:pt modelId="{2D23C38A-B464-4707-8C2F-F7465D24899B}" type="pres">
      <dgm:prSet presAssocID="{D2B277AD-AEC0-4B8F-B90A-471035CD37B2}" presName="parentText" presStyleLbl="node1" presStyleIdx="6" presStyleCnt="7">
        <dgm:presLayoutVars>
          <dgm:chMax val="0"/>
          <dgm:bulletEnabled val="1"/>
        </dgm:presLayoutVars>
      </dgm:prSet>
      <dgm:spPr/>
    </dgm:pt>
    <dgm:pt modelId="{69CC0D55-8EE3-4BD0-911F-0C012731982B}" type="pres">
      <dgm:prSet presAssocID="{D2B277AD-AEC0-4B8F-B90A-471035CD37B2}" presName="negativeSpace" presStyleCnt="0"/>
      <dgm:spPr/>
    </dgm:pt>
    <dgm:pt modelId="{8DED9927-9ADA-4646-B408-805BCB2915D4}" type="pres">
      <dgm:prSet presAssocID="{D2B277AD-AEC0-4B8F-B90A-471035CD37B2}" presName="childText" presStyleLbl="conFgAcc1" presStyleIdx="6" presStyleCnt="7">
        <dgm:presLayoutVars>
          <dgm:bulletEnabled val="1"/>
        </dgm:presLayoutVars>
      </dgm:prSet>
      <dgm:spPr/>
    </dgm:pt>
  </dgm:ptLst>
  <dgm:cxnLst>
    <dgm:cxn modelId="{51644D0D-52D8-4678-8E17-B0482847284E}" type="presOf" srcId="{D5076C0C-BB00-4E8B-89FC-961A456F020C}" destId="{C47BE44F-3804-40E5-B490-C8EB3AD785DC}" srcOrd="1" destOrd="0" presId="urn:microsoft.com/office/officeart/2005/8/layout/list1"/>
    <dgm:cxn modelId="{0BDC9410-7FAE-4B9F-9AC6-9BE87E988889}" type="presOf" srcId="{8EC10B13-7366-4BEE-BCDD-F666AC8A92DF}" destId="{E539CE65-926D-4DC5-B0A1-1C42F1CB9A7A}" srcOrd="1" destOrd="0" presId="urn:microsoft.com/office/officeart/2005/8/layout/list1"/>
    <dgm:cxn modelId="{E9AC7939-1784-4033-9E8B-E8D47C779578}" type="presOf" srcId="{4CF81C48-EAA6-403D-A68A-B94FADC6DF4B}" destId="{A8194137-7465-4090-9744-5EE601C2D055}" srcOrd="0" destOrd="0" presId="urn:microsoft.com/office/officeart/2005/8/layout/list1"/>
    <dgm:cxn modelId="{3742B539-6795-43DD-B2FE-A5F5517C24E6}" srcId="{4CF81C48-EAA6-403D-A68A-B94FADC6DF4B}" destId="{8EC10B13-7366-4BEE-BCDD-F666AC8A92DF}" srcOrd="4" destOrd="0" parTransId="{CAF92A3D-700D-4F8E-9B2B-102AB8705D8D}" sibTransId="{D9A99642-9139-44CD-9C5A-7956A2E2CA60}"/>
    <dgm:cxn modelId="{8AE16840-4F6C-4126-A1CE-5EDADC77280C}" srcId="{D5076C0C-BB00-4E8B-89FC-961A456F020C}" destId="{EDFAB2DB-82AE-4C0D-88A2-C688A97DC472}" srcOrd="0" destOrd="0" parTransId="{95529775-DEEA-4CA5-9F4F-ED0FA46E2EC1}" sibTransId="{71DC19C9-590A-40D9-83FC-08CE19BF7C71}"/>
    <dgm:cxn modelId="{BF560F62-0B03-4176-AC57-8949B1344D83}" srcId="{4CF81C48-EAA6-403D-A68A-B94FADC6DF4B}" destId="{0403C05B-1921-4E21-A35D-F9D23012A283}" srcOrd="2" destOrd="0" parTransId="{605AE989-4C8B-4ED6-90AB-19E7F71B798C}" sibTransId="{57C76F5C-6FEC-422C-B455-A69C12AA5B2B}"/>
    <dgm:cxn modelId="{86BF4C42-31C8-4707-806E-04A60A11449A}" type="presOf" srcId="{0FB306AD-1519-4B05-9578-F41C614ACA54}" destId="{317CB19F-4C8E-4ADF-8EBC-1EA12C2F76D6}" srcOrd="0" destOrd="0" presId="urn:microsoft.com/office/officeart/2005/8/layout/list1"/>
    <dgm:cxn modelId="{2A643346-E92E-4608-89E9-5CF1BD0933B3}" type="presOf" srcId="{8EC10B13-7366-4BEE-BCDD-F666AC8A92DF}" destId="{6A0A00F0-2A54-4767-B443-3FB91A14EDBD}" srcOrd="0" destOrd="0" presId="urn:microsoft.com/office/officeart/2005/8/layout/list1"/>
    <dgm:cxn modelId="{0EF51E6B-3821-478E-884F-EEE49A9F59E1}" type="presOf" srcId="{EDFAB2DB-82AE-4C0D-88A2-C688A97DC472}" destId="{8D7B4172-B8FC-4248-8897-D93025696B9C}" srcOrd="0" destOrd="0" presId="urn:microsoft.com/office/officeart/2005/8/layout/list1"/>
    <dgm:cxn modelId="{4DED276E-6AEB-4585-B696-71F249CB1456}" srcId="{4CF81C48-EAA6-403D-A68A-B94FADC6DF4B}" destId="{D5076C0C-BB00-4E8B-89FC-961A456F020C}" srcOrd="0" destOrd="0" parTransId="{7D64F4C8-0B42-4FB2-A60F-EACFBA341AD5}" sibTransId="{5B7DEBFC-0103-4A46-920D-1770FE89D76D}"/>
    <dgm:cxn modelId="{0483D077-91FA-48B6-BD84-5106920942BF}" srcId="{4CF81C48-EAA6-403D-A68A-B94FADC6DF4B}" destId="{D2B277AD-AEC0-4B8F-B90A-471035CD37B2}" srcOrd="6" destOrd="0" parTransId="{AAFFF253-2C63-47DB-8C01-D1B01AF28996}" sibTransId="{69145F06-1D53-47A5-8D0D-55EC58817C95}"/>
    <dgm:cxn modelId="{6D887879-4EE0-4AF8-B86C-92B6E1ADB613}" type="presOf" srcId="{860C2D75-49D5-45CB-B58D-BE56260743AD}" destId="{8E2BD50D-2674-4D6C-9EC5-FA54A978CCA9}" srcOrd="1" destOrd="0" presId="urn:microsoft.com/office/officeart/2005/8/layout/list1"/>
    <dgm:cxn modelId="{1E388981-8D42-4B8A-81B0-7AEEE8E2AB36}" type="presOf" srcId="{D2B277AD-AEC0-4B8F-B90A-471035CD37B2}" destId="{2CD780EE-C796-4EC0-83F7-93F64604C277}" srcOrd="0" destOrd="0" presId="urn:microsoft.com/office/officeart/2005/8/layout/list1"/>
    <dgm:cxn modelId="{9526EE87-9483-41F3-A5E2-D15BFCD24489}" type="presOf" srcId="{9DF06A58-7647-4360-85A2-260C6C7A227E}" destId="{1CDC6003-39CD-44F7-B864-FD7DFDE80E82}" srcOrd="1" destOrd="0" presId="urn:microsoft.com/office/officeart/2005/8/layout/list1"/>
    <dgm:cxn modelId="{04EE3588-143B-4E4A-9745-6817A380AA6B}" type="presOf" srcId="{9DF06A58-7647-4360-85A2-260C6C7A227E}" destId="{430B7FD4-96A2-4F4E-9427-F043ACC5C57A}" srcOrd="0" destOrd="0" presId="urn:microsoft.com/office/officeart/2005/8/layout/list1"/>
    <dgm:cxn modelId="{7D3B1B98-51F7-4A9F-97EC-F2E8B5F0F603}" type="presOf" srcId="{860C2D75-49D5-45CB-B58D-BE56260743AD}" destId="{DF5D02AD-7C46-44C9-8A23-EA89D58BADE4}" srcOrd="0" destOrd="0" presId="urn:microsoft.com/office/officeart/2005/8/layout/list1"/>
    <dgm:cxn modelId="{CFE56D98-E42F-4BA0-9610-4F260E8E87FC}" type="presOf" srcId="{0403C05B-1921-4E21-A35D-F9D23012A283}" destId="{ADBA7A07-CA43-4D8A-B00C-B7387799D37C}" srcOrd="0" destOrd="0" presId="urn:microsoft.com/office/officeart/2005/8/layout/list1"/>
    <dgm:cxn modelId="{2C38F99B-7330-442F-8695-B95E91469DCD}" type="presOf" srcId="{D92672AC-CB02-4648-9C29-A499C345BE78}" destId="{8D7B4172-B8FC-4248-8897-D93025696B9C}" srcOrd="0" destOrd="1" presId="urn:microsoft.com/office/officeart/2005/8/layout/list1"/>
    <dgm:cxn modelId="{647938A5-A4FD-48C7-9735-E2B0B2078C79}" srcId="{4CF81C48-EAA6-403D-A68A-B94FADC6DF4B}" destId="{0FB306AD-1519-4B05-9578-F41C614ACA54}" srcOrd="3" destOrd="0" parTransId="{010C9A22-1D54-4613-90CD-83C05EF8D5E6}" sibTransId="{0A6DB3D0-5F48-40EB-9438-4017ADDB17EA}"/>
    <dgm:cxn modelId="{03D36EAF-A57A-4490-8861-4C4FD4B94554}" type="presOf" srcId="{0403C05B-1921-4E21-A35D-F9D23012A283}" destId="{1337FE43-89CD-479D-8DA1-05D96488BAEC}" srcOrd="1" destOrd="0" presId="urn:microsoft.com/office/officeart/2005/8/layout/list1"/>
    <dgm:cxn modelId="{437282B3-337B-4DF9-AB1B-920A590E4CEE}" type="presOf" srcId="{0FB306AD-1519-4B05-9578-F41C614ACA54}" destId="{9A233625-9570-4729-8F24-635D2CF0839C}" srcOrd="1" destOrd="0" presId="urn:microsoft.com/office/officeart/2005/8/layout/list1"/>
    <dgm:cxn modelId="{C41157CB-CD78-4A51-9CB4-2665E1D988E5}" srcId="{4CF81C48-EAA6-403D-A68A-B94FADC6DF4B}" destId="{9DF06A58-7647-4360-85A2-260C6C7A227E}" srcOrd="1" destOrd="0" parTransId="{558E8A43-358F-414D-A81F-A0FA4B14E167}" sibTransId="{79A3DE23-D028-4899-B04D-F28E98AB6DCF}"/>
    <dgm:cxn modelId="{2FA0DBD6-222B-487E-BDFC-506A52D59E02}" srcId="{D5076C0C-BB00-4E8B-89FC-961A456F020C}" destId="{D92672AC-CB02-4648-9C29-A499C345BE78}" srcOrd="1" destOrd="0" parTransId="{7EA5DDEE-E677-45B3-AA42-C9E6515BF255}" sibTransId="{F7F14424-725A-498A-9222-12F6897561DF}"/>
    <dgm:cxn modelId="{0900AFDB-302A-41E1-996A-2D013A812E6A}" type="presOf" srcId="{D5076C0C-BB00-4E8B-89FC-961A456F020C}" destId="{4CA76B33-5C16-42B5-B7E1-9B3E9C157F74}" srcOrd="0" destOrd="0" presId="urn:microsoft.com/office/officeart/2005/8/layout/list1"/>
    <dgm:cxn modelId="{F7A7BFDB-B6FF-45C0-BD0C-6126808ED549}" type="presOf" srcId="{D2B277AD-AEC0-4B8F-B90A-471035CD37B2}" destId="{2D23C38A-B464-4707-8C2F-F7465D24899B}" srcOrd="1" destOrd="0" presId="urn:microsoft.com/office/officeart/2005/8/layout/list1"/>
    <dgm:cxn modelId="{5A9F4FE7-F5EF-45EF-A465-3431308954AE}" srcId="{4CF81C48-EAA6-403D-A68A-B94FADC6DF4B}" destId="{860C2D75-49D5-45CB-B58D-BE56260743AD}" srcOrd="5" destOrd="0" parTransId="{7E557AF1-22F7-4D83-8069-C72031EE4BBF}" sibTransId="{84F9A0F6-ACEC-4CDD-9F4C-A81D178DE3D4}"/>
    <dgm:cxn modelId="{19E922BC-3C04-4ACB-93AC-924F236118EA}" type="presParOf" srcId="{A8194137-7465-4090-9744-5EE601C2D055}" destId="{D5B09906-34A0-4FBD-9DFC-F3C24A58FDA8}" srcOrd="0" destOrd="0" presId="urn:microsoft.com/office/officeart/2005/8/layout/list1"/>
    <dgm:cxn modelId="{34662A9B-BA63-43A1-B414-05B6BE227908}" type="presParOf" srcId="{D5B09906-34A0-4FBD-9DFC-F3C24A58FDA8}" destId="{4CA76B33-5C16-42B5-B7E1-9B3E9C157F74}" srcOrd="0" destOrd="0" presId="urn:microsoft.com/office/officeart/2005/8/layout/list1"/>
    <dgm:cxn modelId="{7B58210F-92CE-4A8B-8E3B-E8F5B1871EDF}" type="presParOf" srcId="{D5B09906-34A0-4FBD-9DFC-F3C24A58FDA8}" destId="{C47BE44F-3804-40E5-B490-C8EB3AD785DC}" srcOrd="1" destOrd="0" presId="urn:microsoft.com/office/officeart/2005/8/layout/list1"/>
    <dgm:cxn modelId="{254F80A3-CCA5-4953-9D2C-C83C5D56ED65}" type="presParOf" srcId="{A8194137-7465-4090-9744-5EE601C2D055}" destId="{2CA252E4-CF77-4F51-BF89-A7A39F3744DF}" srcOrd="1" destOrd="0" presId="urn:microsoft.com/office/officeart/2005/8/layout/list1"/>
    <dgm:cxn modelId="{151BEE19-5037-4354-ACAE-487A0E16E9F5}" type="presParOf" srcId="{A8194137-7465-4090-9744-5EE601C2D055}" destId="{8D7B4172-B8FC-4248-8897-D93025696B9C}" srcOrd="2" destOrd="0" presId="urn:microsoft.com/office/officeart/2005/8/layout/list1"/>
    <dgm:cxn modelId="{C6AECC96-2FD1-444C-B927-01887FF364BD}" type="presParOf" srcId="{A8194137-7465-4090-9744-5EE601C2D055}" destId="{B53CA3DB-069B-4C0D-8020-A018324D1F7F}" srcOrd="3" destOrd="0" presId="urn:microsoft.com/office/officeart/2005/8/layout/list1"/>
    <dgm:cxn modelId="{F28B59C0-095F-4880-93E6-E9B70D74C49E}" type="presParOf" srcId="{A8194137-7465-4090-9744-5EE601C2D055}" destId="{D9A21216-D9B9-431D-A525-21FB60CB563B}" srcOrd="4" destOrd="0" presId="urn:microsoft.com/office/officeart/2005/8/layout/list1"/>
    <dgm:cxn modelId="{5A34853F-72F6-4288-87BF-1B9AE93E1B33}" type="presParOf" srcId="{D9A21216-D9B9-431D-A525-21FB60CB563B}" destId="{430B7FD4-96A2-4F4E-9427-F043ACC5C57A}" srcOrd="0" destOrd="0" presId="urn:microsoft.com/office/officeart/2005/8/layout/list1"/>
    <dgm:cxn modelId="{2C145BF1-7484-46B2-89A7-519D7F506120}" type="presParOf" srcId="{D9A21216-D9B9-431D-A525-21FB60CB563B}" destId="{1CDC6003-39CD-44F7-B864-FD7DFDE80E82}" srcOrd="1" destOrd="0" presId="urn:microsoft.com/office/officeart/2005/8/layout/list1"/>
    <dgm:cxn modelId="{CBA235D0-EAC4-492C-85D1-A9BDE05560F6}" type="presParOf" srcId="{A8194137-7465-4090-9744-5EE601C2D055}" destId="{78A0FC50-5E60-470B-B1F7-6FF95AB1990C}" srcOrd="5" destOrd="0" presId="urn:microsoft.com/office/officeart/2005/8/layout/list1"/>
    <dgm:cxn modelId="{6C6A7D5D-AF65-45A2-9EC8-C19F84D6CEFE}" type="presParOf" srcId="{A8194137-7465-4090-9744-5EE601C2D055}" destId="{4DF01384-588C-4603-B58A-F07FA6503425}" srcOrd="6" destOrd="0" presId="urn:microsoft.com/office/officeart/2005/8/layout/list1"/>
    <dgm:cxn modelId="{18BC93BA-82AB-4AF1-8285-A8186CE56C25}" type="presParOf" srcId="{A8194137-7465-4090-9744-5EE601C2D055}" destId="{7CBEF85A-5527-4DED-8E0D-BD6406188F77}" srcOrd="7" destOrd="0" presId="urn:microsoft.com/office/officeart/2005/8/layout/list1"/>
    <dgm:cxn modelId="{8EA90AFB-A2E9-4335-912C-C873F73819CA}" type="presParOf" srcId="{A8194137-7465-4090-9744-5EE601C2D055}" destId="{03DCBF9F-58B5-4AD1-AA86-C29E9ECB90D9}" srcOrd="8" destOrd="0" presId="urn:microsoft.com/office/officeart/2005/8/layout/list1"/>
    <dgm:cxn modelId="{4A0FA57E-0B1A-478A-AE5E-ABA4630E1C8B}" type="presParOf" srcId="{03DCBF9F-58B5-4AD1-AA86-C29E9ECB90D9}" destId="{ADBA7A07-CA43-4D8A-B00C-B7387799D37C}" srcOrd="0" destOrd="0" presId="urn:microsoft.com/office/officeart/2005/8/layout/list1"/>
    <dgm:cxn modelId="{C146F4E8-6798-430D-827E-5F49DFE97128}" type="presParOf" srcId="{03DCBF9F-58B5-4AD1-AA86-C29E9ECB90D9}" destId="{1337FE43-89CD-479D-8DA1-05D96488BAEC}" srcOrd="1" destOrd="0" presId="urn:microsoft.com/office/officeart/2005/8/layout/list1"/>
    <dgm:cxn modelId="{0755E813-4CE4-4F7E-82B9-9329239F1163}" type="presParOf" srcId="{A8194137-7465-4090-9744-5EE601C2D055}" destId="{A184406F-16AB-4436-A00A-9272A5FCCBE5}" srcOrd="9" destOrd="0" presId="urn:microsoft.com/office/officeart/2005/8/layout/list1"/>
    <dgm:cxn modelId="{B9403306-D52D-41BC-B8FC-658C2486E189}" type="presParOf" srcId="{A8194137-7465-4090-9744-5EE601C2D055}" destId="{9BEF9033-0F3E-4D01-92AA-B312B424ACA0}" srcOrd="10" destOrd="0" presId="urn:microsoft.com/office/officeart/2005/8/layout/list1"/>
    <dgm:cxn modelId="{5DB2B9F8-E24E-4639-84CE-6DB3961111ED}" type="presParOf" srcId="{A8194137-7465-4090-9744-5EE601C2D055}" destId="{6B8A43E3-294A-4389-8BB4-609EC5D47E90}" srcOrd="11" destOrd="0" presId="urn:microsoft.com/office/officeart/2005/8/layout/list1"/>
    <dgm:cxn modelId="{17B5C1BA-3037-417F-BC6C-080B340AAE74}" type="presParOf" srcId="{A8194137-7465-4090-9744-5EE601C2D055}" destId="{398F326D-BE99-4E49-A744-E71BAC12B609}" srcOrd="12" destOrd="0" presId="urn:microsoft.com/office/officeart/2005/8/layout/list1"/>
    <dgm:cxn modelId="{9DC11E9A-46FD-4311-8719-6F8596BE3BEB}" type="presParOf" srcId="{398F326D-BE99-4E49-A744-E71BAC12B609}" destId="{317CB19F-4C8E-4ADF-8EBC-1EA12C2F76D6}" srcOrd="0" destOrd="0" presId="urn:microsoft.com/office/officeart/2005/8/layout/list1"/>
    <dgm:cxn modelId="{4F4D07DB-D76A-4C66-9CC8-8974247F1C1A}" type="presParOf" srcId="{398F326D-BE99-4E49-A744-E71BAC12B609}" destId="{9A233625-9570-4729-8F24-635D2CF0839C}" srcOrd="1" destOrd="0" presId="urn:microsoft.com/office/officeart/2005/8/layout/list1"/>
    <dgm:cxn modelId="{65514088-938A-479E-B9BA-2BC9DABD62E0}" type="presParOf" srcId="{A8194137-7465-4090-9744-5EE601C2D055}" destId="{F29071D1-1B67-4016-AA54-A85BFCFC560D}" srcOrd="13" destOrd="0" presId="urn:microsoft.com/office/officeart/2005/8/layout/list1"/>
    <dgm:cxn modelId="{627A7093-99BE-47DB-A0D2-D2F12D200B0E}" type="presParOf" srcId="{A8194137-7465-4090-9744-5EE601C2D055}" destId="{ADEDADD9-B8D6-408F-9224-4B882FD277C6}" srcOrd="14" destOrd="0" presId="urn:microsoft.com/office/officeart/2005/8/layout/list1"/>
    <dgm:cxn modelId="{FA5DD854-EBCD-45D8-ABFA-CFFEE5121CDA}" type="presParOf" srcId="{A8194137-7465-4090-9744-5EE601C2D055}" destId="{B061E4A3-95A2-4115-BEE4-C699DB5C885C}" srcOrd="15" destOrd="0" presId="urn:microsoft.com/office/officeart/2005/8/layout/list1"/>
    <dgm:cxn modelId="{BF8C179B-C41C-47D8-A5C7-3AB2634E09ED}" type="presParOf" srcId="{A8194137-7465-4090-9744-5EE601C2D055}" destId="{D3D085F9-64DE-4CD7-A558-EEEAD3EDDED3}" srcOrd="16" destOrd="0" presId="urn:microsoft.com/office/officeart/2005/8/layout/list1"/>
    <dgm:cxn modelId="{BF7F6958-E3ED-47AE-A94D-3B3E0FFA6544}" type="presParOf" srcId="{D3D085F9-64DE-4CD7-A558-EEEAD3EDDED3}" destId="{6A0A00F0-2A54-4767-B443-3FB91A14EDBD}" srcOrd="0" destOrd="0" presId="urn:microsoft.com/office/officeart/2005/8/layout/list1"/>
    <dgm:cxn modelId="{2E04B9B7-A07D-47B6-A470-18A6A6A713C1}" type="presParOf" srcId="{D3D085F9-64DE-4CD7-A558-EEEAD3EDDED3}" destId="{E539CE65-926D-4DC5-B0A1-1C42F1CB9A7A}" srcOrd="1" destOrd="0" presId="urn:microsoft.com/office/officeart/2005/8/layout/list1"/>
    <dgm:cxn modelId="{357C1399-1ECC-44D5-A380-6C15B01485B2}" type="presParOf" srcId="{A8194137-7465-4090-9744-5EE601C2D055}" destId="{815D4299-9559-479F-A31A-03339516F520}" srcOrd="17" destOrd="0" presId="urn:microsoft.com/office/officeart/2005/8/layout/list1"/>
    <dgm:cxn modelId="{D73F628B-C527-4B70-9581-6CCBBA27A955}" type="presParOf" srcId="{A8194137-7465-4090-9744-5EE601C2D055}" destId="{A072219A-0898-481D-B4E0-E8FE3071678E}" srcOrd="18" destOrd="0" presId="urn:microsoft.com/office/officeart/2005/8/layout/list1"/>
    <dgm:cxn modelId="{AEEC26C0-8CD9-4226-B4C0-BB154C31CB32}" type="presParOf" srcId="{A8194137-7465-4090-9744-5EE601C2D055}" destId="{1703760F-9EB3-4817-A98C-9B3C5C196DE9}" srcOrd="19" destOrd="0" presId="urn:microsoft.com/office/officeart/2005/8/layout/list1"/>
    <dgm:cxn modelId="{9791D86B-1CCA-4C95-B337-A3A7B676B296}" type="presParOf" srcId="{A8194137-7465-4090-9744-5EE601C2D055}" destId="{09EFACBD-D8E5-4C23-AE93-116ADE7445D7}" srcOrd="20" destOrd="0" presId="urn:microsoft.com/office/officeart/2005/8/layout/list1"/>
    <dgm:cxn modelId="{0CCAD9F9-72D0-49E1-ADCA-F69FCC6034C4}" type="presParOf" srcId="{09EFACBD-D8E5-4C23-AE93-116ADE7445D7}" destId="{DF5D02AD-7C46-44C9-8A23-EA89D58BADE4}" srcOrd="0" destOrd="0" presId="urn:microsoft.com/office/officeart/2005/8/layout/list1"/>
    <dgm:cxn modelId="{EE603626-2342-4332-8FBC-D74B9DA2FCAD}" type="presParOf" srcId="{09EFACBD-D8E5-4C23-AE93-116ADE7445D7}" destId="{8E2BD50D-2674-4D6C-9EC5-FA54A978CCA9}" srcOrd="1" destOrd="0" presId="urn:microsoft.com/office/officeart/2005/8/layout/list1"/>
    <dgm:cxn modelId="{DE75D164-BD2C-4846-ABD2-D50C2CEA1FAF}" type="presParOf" srcId="{A8194137-7465-4090-9744-5EE601C2D055}" destId="{B465E383-1EE5-430B-BFE2-7A6509BFFAB5}" srcOrd="21" destOrd="0" presId="urn:microsoft.com/office/officeart/2005/8/layout/list1"/>
    <dgm:cxn modelId="{8E6575A2-D561-461E-9845-507977A0BCB4}" type="presParOf" srcId="{A8194137-7465-4090-9744-5EE601C2D055}" destId="{2DBAE867-7F60-4186-84E8-45FE077FDB63}" srcOrd="22" destOrd="0" presId="urn:microsoft.com/office/officeart/2005/8/layout/list1"/>
    <dgm:cxn modelId="{FBC273F5-BD41-4BDB-8505-1CAFFE0C1BC1}" type="presParOf" srcId="{A8194137-7465-4090-9744-5EE601C2D055}" destId="{36BC35C5-0E33-4508-A22B-BCA2966F58BA}" srcOrd="23" destOrd="0" presId="urn:microsoft.com/office/officeart/2005/8/layout/list1"/>
    <dgm:cxn modelId="{1AE13DEC-933C-499C-9253-CFBFC40B77F7}" type="presParOf" srcId="{A8194137-7465-4090-9744-5EE601C2D055}" destId="{DE760B33-BF57-45ED-962A-309628D2C5E4}" srcOrd="24" destOrd="0" presId="urn:microsoft.com/office/officeart/2005/8/layout/list1"/>
    <dgm:cxn modelId="{F46D947C-AA2D-4A26-9888-5D3E2D080326}" type="presParOf" srcId="{DE760B33-BF57-45ED-962A-309628D2C5E4}" destId="{2CD780EE-C796-4EC0-83F7-93F64604C277}" srcOrd="0" destOrd="0" presId="urn:microsoft.com/office/officeart/2005/8/layout/list1"/>
    <dgm:cxn modelId="{936D0B9A-5519-4595-9B93-EE6ACFB5A4B7}" type="presParOf" srcId="{DE760B33-BF57-45ED-962A-309628D2C5E4}" destId="{2D23C38A-B464-4707-8C2F-F7465D24899B}" srcOrd="1" destOrd="0" presId="urn:microsoft.com/office/officeart/2005/8/layout/list1"/>
    <dgm:cxn modelId="{8C857CDD-D3E1-4156-95D7-6A1F99E4E665}" type="presParOf" srcId="{A8194137-7465-4090-9744-5EE601C2D055}" destId="{69CC0D55-8EE3-4BD0-911F-0C012731982B}" srcOrd="25" destOrd="0" presId="urn:microsoft.com/office/officeart/2005/8/layout/list1"/>
    <dgm:cxn modelId="{5FF3B670-F5F9-4640-90BE-7BA838460BF6}" type="presParOf" srcId="{A8194137-7465-4090-9744-5EE601C2D055}" destId="{8DED9927-9ADA-4646-B408-805BCB2915D4}"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1AF399-570C-4755-A0FF-0734D096234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CEE5C03-295C-4386-973D-751655A9F911}">
      <dgm:prSet/>
      <dgm:spPr/>
      <dgm:t>
        <a:bodyPr/>
        <a:lstStyle/>
        <a:p>
          <a:r>
            <a:rPr lang="en-AU"/>
            <a:t>Daily exercise</a:t>
          </a:r>
          <a:endParaRPr lang="en-US"/>
        </a:p>
      </dgm:t>
    </dgm:pt>
    <dgm:pt modelId="{1F2EBB91-3351-4AA6-B266-0BD8869FC5C8}" type="parTrans" cxnId="{4DFFD68E-571D-4021-9696-84BEAA3C496B}">
      <dgm:prSet/>
      <dgm:spPr/>
      <dgm:t>
        <a:bodyPr/>
        <a:lstStyle/>
        <a:p>
          <a:endParaRPr lang="en-US"/>
        </a:p>
      </dgm:t>
    </dgm:pt>
    <dgm:pt modelId="{9AD57650-F2A1-45A4-AA72-61EFEAEBB281}" type="sibTrans" cxnId="{4DFFD68E-571D-4021-9696-84BEAA3C496B}">
      <dgm:prSet/>
      <dgm:spPr/>
      <dgm:t>
        <a:bodyPr/>
        <a:lstStyle/>
        <a:p>
          <a:endParaRPr lang="en-US"/>
        </a:p>
      </dgm:t>
    </dgm:pt>
    <dgm:pt modelId="{0B73F1DA-4C53-4C01-B3D5-59F56E7D25A8}">
      <dgm:prSet/>
      <dgm:spPr/>
      <dgm:t>
        <a:bodyPr/>
        <a:lstStyle/>
        <a:p>
          <a:r>
            <a:rPr lang="en-AU"/>
            <a:t>Balanced diet</a:t>
          </a:r>
          <a:endParaRPr lang="en-US"/>
        </a:p>
      </dgm:t>
    </dgm:pt>
    <dgm:pt modelId="{94FD4D49-C421-49C7-A31C-0FD4092BABE1}" type="parTrans" cxnId="{A23A7228-DA2B-4DBF-9E05-3E8974AB24FC}">
      <dgm:prSet/>
      <dgm:spPr/>
      <dgm:t>
        <a:bodyPr/>
        <a:lstStyle/>
        <a:p>
          <a:endParaRPr lang="en-US"/>
        </a:p>
      </dgm:t>
    </dgm:pt>
    <dgm:pt modelId="{B4DEB111-59F2-4851-BFDF-33E26A7AF1FE}" type="sibTrans" cxnId="{A23A7228-DA2B-4DBF-9E05-3E8974AB24FC}">
      <dgm:prSet/>
      <dgm:spPr/>
      <dgm:t>
        <a:bodyPr/>
        <a:lstStyle/>
        <a:p>
          <a:endParaRPr lang="en-US"/>
        </a:p>
      </dgm:t>
    </dgm:pt>
    <dgm:pt modelId="{505C5D8E-D18C-4021-8926-624380B13DB9}">
      <dgm:prSet/>
      <dgm:spPr/>
      <dgm:t>
        <a:bodyPr/>
        <a:lstStyle/>
        <a:p>
          <a:r>
            <a:rPr lang="en-AU"/>
            <a:t>Sufficient sleep</a:t>
          </a:r>
          <a:endParaRPr lang="en-US"/>
        </a:p>
      </dgm:t>
    </dgm:pt>
    <dgm:pt modelId="{A17231FB-8D65-468F-9CAC-A3FB48CFEB97}" type="parTrans" cxnId="{1905ED5B-1868-4A1F-9D60-76E707FB7274}">
      <dgm:prSet/>
      <dgm:spPr/>
      <dgm:t>
        <a:bodyPr/>
        <a:lstStyle/>
        <a:p>
          <a:endParaRPr lang="en-US"/>
        </a:p>
      </dgm:t>
    </dgm:pt>
    <dgm:pt modelId="{A98E95D5-892F-4BA7-9E6C-0BA4B8AD0419}" type="sibTrans" cxnId="{1905ED5B-1868-4A1F-9D60-76E707FB7274}">
      <dgm:prSet/>
      <dgm:spPr/>
      <dgm:t>
        <a:bodyPr/>
        <a:lstStyle/>
        <a:p>
          <a:endParaRPr lang="en-US"/>
        </a:p>
      </dgm:t>
    </dgm:pt>
    <dgm:pt modelId="{F3E43B01-DBEB-40F9-BB02-B1E6F71B27A9}">
      <dgm:prSet/>
      <dgm:spPr/>
      <dgm:t>
        <a:bodyPr/>
        <a:lstStyle/>
        <a:p>
          <a:r>
            <a:rPr lang="en-AU"/>
            <a:t>Build competence : skills &amp; confidence</a:t>
          </a:r>
          <a:endParaRPr lang="en-US"/>
        </a:p>
      </dgm:t>
    </dgm:pt>
    <dgm:pt modelId="{927994DC-BF41-4443-A945-678B5EE4AD27}" type="parTrans" cxnId="{812F273C-49E6-4774-A4BF-29D1DC13BD2D}">
      <dgm:prSet/>
      <dgm:spPr/>
      <dgm:t>
        <a:bodyPr/>
        <a:lstStyle/>
        <a:p>
          <a:endParaRPr lang="en-US"/>
        </a:p>
      </dgm:t>
    </dgm:pt>
    <dgm:pt modelId="{A4B1F9E4-13A7-4DFA-B053-CB97F59CA062}" type="sibTrans" cxnId="{812F273C-49E6-4774-A4BF-29D1DC13BD2D}">
      <dgm:prSet/>
      <dgm:spPr/>
      <dgm:t>
        <a:bodyPr/>
        <a:lstStyle/>
        <a:p>
          <a:endParaRPr lang="en-US"/>
        </a:p>
      </dgm:t>
    </dgm:pt>
    <dgm:pt modelId="{60025A4E-4B36-477C-8025-C514DF70BE6B}">
      <dgm:prSet/>
      <dgm:spPr/>
      <dgm:t>
        <a:bodyPr/>
        <a:lstStyle/>
        <a:p>
          <a:r>
            <a:rPr lang="en-AU"/>
            <a:t>Social interaction</a:t>
          </a:r>
          <a:endParaRPr lang="en-US"/>
        </a:p>
      </dgm:t>
    </dgm:pt>
    <dgm:pt modelId="{4A08299D-8F4F-41C7-A5A9-28AF890E86CA}" type="parTrans" cxnId="{3976DEF6-2128-4B01-87DA-CD6A8C55B1C0}">
      <dgm:prSet/>
      <dgm:spPr/>
      <dgm:t>
        <a:bodyPr/>
        <a:lstStyle/>
        <a:p>
          <a:endParaRPr lang="en-US"/>
        </a:p>
      </dgm:t>
    </dgm:pt>
    <dgm:pt modelId="{F163CE54-C6B5-4E29-836C-E87E4C0443C4}" type="sibTrans" cxnId="{3976DEF6-2128-4B01-87DA-CD6A8C55B1C0}">
      <dgm:prSet/>
      <dgm:spPr/>
      <dgm:t>
        <a:bodyPr/>
        <a:lstStyle/>
        <a:p>
          <a:endParaRPr lang="en-US"/>
        </a:p>
      </dgm:t>
    </dgm:pt>
    <dgm:pt modelId="{FC831BE2-BA0B-4D36-9D63-BA61AFF9865A}">
      <dgm:prSet/>
      <dgm:spPr/>
      <dgm:t>
        <a:bodyPr/>
        <a:lstStyle/>
        <a:p>
          <a:r>
            <a:rPr lang="en-AU"/>
            <a:t>Spiritual practice</a:t>
          </a:r>
          <a:endParaRPr lang="en-US"/>
        </a:p>
      </dgm:t>
    </dgm:pt>
    <dgm:pt modelId="{88D1C88B-A1C8-4431-9184-628635CA5B63}" type="parTrans" cxnId="{268FC499-6108-48C9-A6C3-9031B62D9698}">
      <dgm:prSet/>
      <dgm:spPr/>
      <dgm:t>
        <a:bodyPr/>
        <a:lstStyle/>
        <a:p>
          <a:endParaRPr lang="en-US"/>
        </a:p>
      </dgm:t>
    </dgm:pt>
    <dgm:pt modelId="{A04AED14-E7A4-439B-80C5-5F9522257F99}" type="sibTrans" cxnId="{268FC499-6108-48C9-A6C3-9031B62D9698}">
      <dgm:prSet/>
      <dgm:spPr/>
      <dgm:t>
        <a:bodyPr/>
        <a:lstStyle/>
        <a:p>
          <a:endParaRPr lang="en-US"/>
        </a:p>
      </dgm:t>
    </dgm:pt>
    <dgm:pt modelId="{BE48AD0B-9745-44D4-BCC4-94429D2CC8D7}">
      <dgm:prSet/>
      <dgm:spPr/>
      <dgm:t>
        <a:bodyPr/>
        <a:lstStyle/>
        <a:p>
          <a:r>
            <a:rPr lang="en-AU"/>
            <a:t>Practice gratitude</a:t>
          </a:r>
          <a:endParaRPr lang="en-US"/>
        </a:p>
      </dgm:t>
    </dgm:pt>
    <dgm:pt modelId="{EC9B4257-1AEA-4BDB-BCEF-8646D5041B6D}" type="parTrans" cxnId="{D3674CA0-1970-438E-843B-43FF4FFF9D9D}">
      <dgm:prSet/>
      <dgm:spPr/>
      <dgm:t>
        <a:bodyPr/>
        <a:lstStyle/>
        <a:p>
          <a:endParaRPr lang="en-US"/>
        </a:p>
      </dgm:t>
    </dgm:pt>
    <dgm:pt modelId="{9074F090-B05D-4C79-BEBA-2576E85D4D15}" type="sibTrans" cxnId="{D3674CA0-1970-438E-843B-43FF4FFF9D9D}">
      <dgm:prSet/>
      <dgm:spPr/>
      <dgm:t>
        <a:bodyPr/>
        <a:lstStyle/>
        <a:p>
          <a:endParaRPr lang="en-US"/>
        </a:p>
      </dgm:t>
    </dgm:pt>
    <dgm:pt modelId="{710FB2C1-A2B6-46F7-BB21-908B6D14E833}">
      <dgm:prSet/>
      <dgm:spPr/>
      <dgm:t>
        <a:bodyPr/>
        <a:lstStyle/>
        <a:p>
          <a:r>
            <a:rPr lang="en-AU"/>
            <a:t>Maintain boundaries</a:t>
          </a:r>
          <a:endParaRPr lang="en-US"/>
        </a:p>
      </dgm:t>
    </dgm:pt>
    <dgm:pt modelId="{5D8677C9-D148-4D1F-9D29-8E9BB7308EAF}" type="parTrans" cxnId="{016374A3-9939-4608-9BEB-BD91ADE007CE}">
      <dgm:prSet/>
      <dgm:spPr/>
      <dgm:t>
        <a:bodyPr/>
        <a:lstStyle/>
        <a:p>
          <a:endParaRPr lang="en-US"/>
        </a:p>
      </dgm:t>
    </dgm:pt>
    <dgm:pt modelId="{875D7021-E384-4715-9CE6-94984714343A}" type="sibTrans" cxnId="{016374A3-9939-4608-9BEB-BD91ADE007CE}">
      <dgm:prSet/>
      <dgm:spPr/>
      <dgm:t>
        <a:bodyPr/>
        <a:lstStyle/>
        <a:p>
          <a:endParaRPr lang="en-US"/>
        </a:p>
      </dgm:t>
    </dgm:pt>
    <dgm:pt modelId="{7D3D9B85-37FC-423A-B31C-369033B6FD38}">
      <dgm:prSet/>
      <dgm:spPr/>
      <dgm:t>
        <a:bodyPr/>
        <a:lstStyle/>
        <a:p>
          <a:r>
            <a:rPr lang="en-AU"/>
            <a:t>Building our protective factors/resilience</a:t>
          </a:r>
          <a:endParaRPr lang="en-US"/>
        </a:p>
      </dgm:t>
    </dgm:pt>
    <dgm:pt modelId="{3BEE9176-157F-4F68-8AF2-B1BA9214104F}" type="parTrans" cxnId="{18A35309-1271-435B-A76E-60BBB8BDDEBA}">
      <dgm:prSet/>
      <dgm:spPr/>
      <dgm:t>
        <a:bodyPr/>
        <a:lstStyle/>
        <a:p>
          <a:endParaRPr lang="en-US"/>
        </a:p>
      </dgm:t>
    </dgm:pt>
    <dgm:pt modelId="{A7D3AC16-0214-419B-9BF0-B37B084009BE}" type="sibTrans" cxnId="{18A35309-1271-435B-A76E-60BBB8BDDEBA}">
      <dgm:prSet/>
      <dgm:spPr/>
      <dgm:t>
        <a:bodyPr/>
        <a:lstStyle/>
        <a:p>
          <a:endParaRPr lang="en-US"/>
        </a:p>
      </dgm:t>
    </dgm:pt>
    <dgm:pt modelId="{FD11508F-B40C-40EA-AAFE-4B1F69275EA7}" type="pres">
      <dgm:prSet presAssocID="{201AF399-570C-4755-A0FF-0734D096234D}" presName="linear" presStyleCnt="0">
        <dgm:presLayoutVars>
          <dgm:animLvl val="lvl"/>
          <dgm:resizeHandles val="exact"/>
        </dgm:presLayoutVars>
      </dgm:prSet>
      <dgm:spPr/>
    </dgm:pt>
    <dgm:pt modelId="{5A6BEA85-8B35-4E38-B4AD-85EB454DEB6B}" type="pres">
      <dgm:prSet presAssocID="{FCEE5C03-295C-4386-973D-751655A9F911}" presName="parentText" presStyleLbl="node1" presStyleIdx="0" presStyleCnt="9">
        <dgm:presLayoutVars>
          <dgm:chMax val="0"/>
          <dgm:bulletEnabled val="1"/>
        </dgm:presLayoutVars>
      </dgm:prSet>
      <dgm:spPr/>
    </dgm:pt>
    <dgm:pt modelId="{D99147E2-7F8B-4DA5-8E0B-19218D0D90DB}" type="pres">
      <dgm:prSet presAssocID="{9AD57650-F2A1-45A4-AA72-61EFEAEBB281}" presName="spacer" presStyleCnt="0"/>
      <dgm:spPr/>
    </dgm:pt>
    <dgm:pt modelId="{BE943160-5B59-4C1D-80D0-474850F4AD6E}" type="pres">
      <dgm:prSet presAssocID="{0B73F1DA-4C53-4C01-B3D5-59F56E7D25A8}" presName="parentText" presStyleLbl="node1" presStyleIdx="1" presStyleCnt="9">
        <dgm:presLayoutVars>
          <dgm:chMax val="0"/>
          <dgm:bulletEnabled val="1"/>
        </dgm:presLayoutVars>
      </dgm:prSet>
      <dgm:spPr/>
    </dgm:pt>
    <dgm:pt modelId="{54B61E26-83A0-42CD-ABB5-036595CCEF5B}" type="pres">
      <dgm:prSet presAssocID="{B4DEB111-59F2-4851-BFDF-33E26A7AF1FE}" presName="spacer" presStyleCnt="0"/>
      <dgm:spPr/>
    </dgm:pt>
    <dgm:pt modelId="{057058AD-4CDC-4F9A-859C-5734557B266C}" type="pres">
      <dgm:prSet presAssocID="{505C5D8E-D18C-4021-8926-624380B13DB9}" presName="parentText" presStyleLbl="node1" presStyleIdx="2" presStyleCnt="9">
        <dgm:presLayoutVars>
          <dgm:chMax val="0"/>
          <dgm:bulletEnabled val="1"/>
        </dgm:presLayoutVars>
      </dgm:prSet>
      <dgm:spPr/>
    </dgm:pt>
    <dgm:pt modelId="{DBB4C880-9370-4551-B441-38754D4153CF}" type="pres">
      <dgm:prSet presAssocID="{A98E95D5-892F-4BA7-9E6C-0BA4B8AD0419}" presName="spacer" presStyleCnt="0"/>
      <dgm:spPr/>
    </dgm:pt>
    <dgm:pt modelId="{5A72B2E2-DC0C-4A12-9336-FC3032298F73}" type="pres">
      <dgm:prSet presAssocID="{F3E43B01-DBEB-40F9-BB02-B1E6F71B27A9}" presName="parentText" presStyleLbl="node1" presStyleIdx="3" presStyleCnt="9">
        <dgm:presLayoutVars>
          <dgm:chMax val="0"/>
          <dgm:bulletEnabled val="1"/>
        </dgm:presLayoutVars>
      </dgm:prSet>
      <dgm:spPr/>
    </dgm:pt>
    <dgm:pt modelId="{61564F64-D2BA-4B5D-B05C-B226907E4B98}" type="pres">
      <dgm:prSet presAssocID="{A4B1F9E4-13A7-4DFA-B053-CB97F59CA062}" presName="spacer" presStyleCnt="0"/>
      <dgm:spPr/>
    </dgm:pt>
    <dgm:pt modelId="{BE68B025-4FE2-4469-97EF-A26A3D37B03A}" type="pres">
      <dgm:prSet presAssocID="{60025A4E-4B36-477C-8025-C514DF70BE6B}" presName="parentText" presStyleLbl="node1" presStyleIdx="4" presStyleCnt="9">
        <dgm:presLayoutVars>
          <dgm:chMax val="0"/>
          <dgm:bulletEnabled val="1"/>
        </dgm:presLayoutVars>
      </dgm:prSet>
      <dgm:spPr/>
    </dgm:pt>
    <dgm:pt modelId="{693FA514-16BB-4DCB-B806-73ED79B0764D}" type="pres">
      <dgm:prSet presAssocID="{F163CE54-C6B5-4E29-836C-E87E4C0443C4}" presName="spacer" presStyleCnt="0"/>
      <dgm:spPr/>
    </dgm:pt>
    <dgm:pt modelId="{0E0AE1EC-1C0D-4313-9051-9652A7ABC9AC}" type="pres">
      <dgm:prSet presAssocID="{FC831BE2-BA0B-4D36-9D63-BA61AFF9865A}" presName="parentText" presStyleLbl="node1" presStyleIdx="5" presStyleCnt="9">
        <dgm:presLayoutVars>
          <dgm:chMax val="0"/>
          <dgm:bulletEnabled val="1"/>
        </dgm:presLayoutVars>
      </dgm:prSet>
      <dgm:spPr/>
    </dgm:pt>
    <dgm:pt modelId="{F2764169-65E4-4FB9-A32D-E68DAD2041B1}" type="pres">
      <dgm:prSet presAssocID="{A04AED14-E7A4-439B-80C5-5F9522257F99}" presName="spacer" presStyleCnt="0"/>
      <dgm:spPr/>
    </dgm:pt>
    <dgm:pt modelId="{622686B9-F4BB-494E-A5D2-CFF52858592C}" type="pres">
      <dgm:prSet presAssocID="{BE48AD0B-9745-44D4-BCC4-94429D2CC8D7}" presName="parentText" presStyleLbl="node1" presStyleIdx="6" presStyleCnt="9">
        <dgm:presLayoutVars>
          <dgm:chMax val="0"/>
          <dgm:bulletEnabled val="1"/>
        </dgm:presLayoutVars>
      </dgm:prSet>
      <dgm:spPr/>
    </dgm:pt>
    <dgm:pt modelId="{50663124-304A-48A4-B02D-DA808BF40DA9}" type="pres">
      <dgm:prSet presAssocID="{9074F090-B05D-4C79-BEBA-2576E85D4D15}" presName="spacer" presStyleCnt="0"/>
      <dgm:spPr/>
    </dgm:pt>
    <dgm:pt modelId="{E0C78A7F-C74D-4B46-A2B9-AABDA17BF39C}" type="pres">
      <dgm:prSet presAssocID="{710FB2C1-A2B6-46F7-BB21-908B6D14E833}" presName="parentText" presStyleLbl="node1" presStyleIdx="7" presStyleCnt="9">
        <dgm:presLayoutVars>
          <dgm:chMax val="0"/>
          <dgm:bulletEnabled val="1"/>
        </dgm:presLayoutVars>
      </dgm:prSet>
      <dgm:spPr/>
    </dgm:pt>
    <dgm:pt modelId="{D3C861F7-ED18-490F-84F9-E12AC90CB411}" type="pres">
      <dgm:prSet presAssocID="{875D7021-E384-4715-9CE6-94984714343A}" presName="spacer" presStyleCnt="0"/>
      <dgm:spPr/>
    </dgm:pt>
    <dgm:pt modelId="{03390347-485C-4961-9A1B-71F0F712F95B}" type="pres">
      <dgm:prSet presAssocID="{7D3D9B85-37FC-423A-B31C-369033B6FD38}" presName="parentText" presStyleLbl="node1" presStyleIdx="8" presStyleCnt="9">
        <dgm:presLayoutVars>
          <dgm:chMax val="0"/>
          <dgm:bulletEnabled val="1"/>
        </dgm:presLayoutVars>
      </dgm:prSet>
      <dgm:spPr/>
    </dgm:pt>
  </dgm:ptLst>
  <dgm:cxnLst>
    <dgm:cxn modelId="{18A35309-1271-435B-A76E-60BBB8BDDEBA}" srcId="{201AF399-570C-4755-A0FF-0734D096234D}" destId="{7D3D9B85-37FC-423A-B31C-369033B6FD38}" srcOrd="8" destOrd="0" parTransId="{3BEE9176-157F-4F68-8AF2-B1BA9214104F}" sibTransId="{A7D3AC16-0214-419B-9BF0-B37B084009BE}"/>
    <dgm:cxn modelId="{1F5FB221-74F8-438F-BA1B-C7880D118ADE}" type="presOf" srcId="{710FB2C1-A2B6-46F7-BB21-908B6D14E833}" destId="{E0C78A7F-C74D-4B46-A2B9-AABDA17BF39C}" srcOrd="0" destOrd="0" presId="urn:microsoft.com/office/officeart/2005/8/layout/vList2"/>
    <dgm:cxn modelId="{A23A7228-DA2B-4DBF-9E05-3E8974AB24FC}" srcId="{201AF399-570C-4755-A0FF-0734D096234D}" destId="{0B73F1DA-4C53-4C01-B3D5-59F56E7D25A8}" srcOrd="1" destOrd="0" parTransId="{94FD4D49-C421-49C7-A31C-0FD4092BABE1}" sibTransId="{B4DEB111-59F2-4851-BFDF-33E26A7AF1FE}"/>
    <dgm:cxn modelId="{052A972D-3FED-4795-8DC5-2F4597211E24}" type="presOf" srcId="{60025A4E-4B36-477C-8025-C514DF70BE6B}" destId="{BE68B025-4FE2-4469-97EF-A26A3D37B03A}" srcOrd="0" destOrd="0" presId="urn:microsoft.com/office/officeart/2005/8/layout/vList2"/>
    <dgm:cxn modelId="{3A41D730-84BD-4820-91B0-B2100FB6AEA5}" type="presOf" srcId="{7D3D9B85-37FC-423A-B31C-369033B6FD38}" destId="{03390347-485C-4961-9A1B-71F0F712F95B}" srcOrd="0" destOrd="0" presId="urn:microsoft.com/office/officeart/2005/8/layout/vList2"/>
    <dgm:cxn modelId="{812F273C-49E6-4774-A4BF-29D1DC13BD2D}" srcId="{201AF399-570C-4755-A0FF-0734D096234D}" destId="{F3E43B01-DBEB-40F9-BB02-B1E6F71B27A9}" srcOrd="3" destOrd="0" parTransId="{927994DC-BF41-4443-A945-678B5EE4AD27}" sibTransId="{A4B1F9E4-13A7-4DFA-B053-CB97F59CA062}"/>
    <dgm:cxn modelId="{1905ED5B-1868-4A1F-9D60-76E707FB7274}" srcId="{201AF399-570C-4755-A0FF-0734D096234D}" destId="{505C5D8E-D18C-4021-8926-624380B13DB9}" srcOrd="2" destOrd="0" parTransId="{A17231FB-8D65-468F-9CAC-A3FB48CFEB97}" sibTransId="{A98E95D5-892F-4BA7-9E6C-0BA4B8AD0419}"/>
    <dgm:cxn modelId="{A3E3354F-37BB-4D20-BCC7-BDEB6936DA5A}" type="presOf" srcId="{201AF399-570C-4755-A0FF-0734D096234D}" destId="{FD11508F-B40C-40EA-AAFE-4B1F69275EA7}" srcOrd="0" destOrd="0" presId="urn:microsoft.com/office/officeart/2005/8/layout/vList2"/>
    <dgm:cxn modelId="{B366E754-45BD-425E-8FC3-07A4A8D32239}" type="presOf" srcId="{FC831BE2-BA0B-4D36-9D63-BA61AFF9865A}" destId="{0E0AE1EC-1C0D-4313-9051-9652A7ABC9AC}" srcOrd="0" destOrd="0" presId="urn:microsoft.com/office/officeart/2005/8/layout/vList2"/>
    <dgm:cxn modelId="{4DFFD68E-571D-4021-9696-84BEAA3C496B}" srcId="{201AF399-570C-4755-A0FF-0734D096234D}" destId="{FCEE5C03-295C-4386-973D-751655A9F911}" srcOrd="0" destOrd="0" parTransId="{1F2EBB91-3351-4AA6-B266-0BD8869FC5C8}" sibTransId="{9AD57650-F2A1-45A4-AA72-61EFEAEBB281}"/>
    <dgm:cxn modelId="{268FC499-6108-48C9-A6C3-9031B62D9698}" srcId="{201AF399-570C-4755-A0FF-0734D096234D}" destId="{FC831BE2-BA0B-4D36-9D63-BA61AFF9865A}" srcOrd="5" destOrd="0" parTransId="{88D1C88B-A1C8-4431-9184-628635CA5B63}" sibTransId="{A04AED14-E7A4-439B-80C5-5F9522257F99}"/>
    <dgm:cxn modelId="{D3674CA0-1970-438E-843B-43FF4FFF9D9D}" srcId="{201AF399-570C-4755-A0FF-0734D096234D}" destId="{BE48AD0B-9745-44D4-BCC4-94429D2CC8D7}" srcOrd="6" destOrd="0" parTransId="{EC9B4257-1AEA-4BDB-BCEF-8646D5041B6D}" sibTransId="{9074F090-B05D-4C79-BEBA-2576E85D4D15}"/>
    <dgm:cxn modelId="{016374A3-9939-4608-9BEB-BD91ADE007CE}" srcId="{201AF399-570C-4755-A0FF-0734D096234D}" destId="{710FB2C1-A2B6-46F7-BB21-908B6D14E833}" srcOrd="7" destOrd="0" parTransId="{5D8677C9-D148-4D1F-9D29-8E9BB7308EAF}" sibTransId="{875D7021-E384-4715-9CE6-94984714343A}"/>
    <dgm:cxn modelId="{6248A3A7-0A00-45BA-8AC0-6F1AF6A51798}" type="presOf" srcId="{F3E43B01-DBEB-40F9-BB02-B1E6F71B27A9}" destId="{5A72B2E2-DC0C-4A12-9336-FC3032298F73}" srcOrd="0" destOrd="0" presId="urn:microsoft.com/office/officeart/2005/8/layout/vList2"/>
    <dgm:cxn modelId="{250C05AB-A863-4FA8-AC47-13C1BA95A69A}" type="presOf" srcId="{FCEE5C03-295C-4386-973D-751655A9F911}" destId="{5A6BEA85-8B35-4E38-B4AD-85EB454DEB6B}" srcOrd="0" destOrd="0" presId="urn:microsoft.com/office/officeart/2005/8/layout/vList2"/>
    <dgm:cxn modelId="{087D0FB7-3604-4F4F-BB14-FC802AAC294B}" type="presOf" srcId="{505C5D8E-D18C-4021-8926-624380B13DB9}" destId="{057058AD-4CDC-4F9A-859C-5734557B266C}" srcOrd="0" destOrd="0" presId="urn:microsoft.com/office/officeart/2005/8/layout/vList2"/>
    <dgm:cxn modelId="{5C7EF4C2-CC18-4987-9BB6-18A1AC244E00}" type="presOf" srcId="{BE48AD0B-9745-44D4-BCC4-94429D2CC8D7}" destId="{622686B9-F4BB-494E-A5D2-CFF52858592C}" srcOrd="0" destOrd="0" presId="urn:microsoft.com/office/officeart/2005/8/layout/vList2"/>
    <dgm:cxn modelId="{F4F3AEE4-DF53-471A-A00B-ED803F87D089}" type="presOf" srcId="{0B73F1DA-4C53-4C01-B3D5-59F56E7D25A8}" destId="{BE943160-5B59-4C1D-80D0-474850F4AD6E}" srcOrd="0" destOrd="0" presId="urn:microsoft.com/office/officeart/2005/8/layout/vList2"/>
    <dgm:cxn modelId="{3976DEF6-2128-4B01-87DA-CD6A8C55B1C0}" srcId="{201AF399-570C-4755-A0FF-0734D096234D}" destId="{60025A4E-4B36-477C-8025-C514DF70BE6B}" srcOrd="4" destOrd="0" parTransId="{4A08299D-8F4F-41C7-A5A9-28AF890E86CA}" sibTransId="{F163CE54-C6B5-4E29-836C-E87E4C0443C4}"/>
    <dgm:cxn modelId="{7834EFEC-B9A0-4EDC-ABC6-3AE5923B5890}" type="presParOf" srcId="{FD11508F-B40C-40EA-AAFE-4B1F69275EA7}" destId="{5A6BEA85-8B35-4E38-B4AD-85EB454DEB6B}" srcOrd="0" destOrd="0" presId="urn:microsoft.com/office/officeart/2005/8/layout/vList2"/>
    <dgm:cxn modelId="{421197AC-5BE9-48B3-AA09-BD6FA5F4DFAA}" type="presParOf" srcId="{FD11508F-B40C-40EA-AAFE-4B1F69275EA7}" destId="{D99147E2-7F8B-4DA5-8E0B-19218D0D90DB}" srcOrd="1" destOrd="0" presId="urn:microsoft.com/office/officeart/2005/8/layout/vList2"/>
    <dgm:cxn modelId="{52340159-6503-4DE1-9E68-D6319F0330A8}" type="presParOf" srcId="{FD11508F-B40C-40EA-AAFE-4B1F69275EA7}" destId="{BE943160-5B59-4C1D-80D0-474850F4AD6E}" srcOrd="2" destOrd="0" presId="urn:microsoft.com/office/officeart/2005/8/layout/vList2"/>
    <dgm:cxn modelId="{E22215C0-852F-4A9A-8954-5FBA7C6ED81F}" type="presParOf" srcId="{FD11508F-B40C-40EA-AAFE-4B1F69275EA7}" destId="{54B61E26-83A0-42CD-ABB5-036595CCEF5B}" srcOrd="3" destOrd="0" presId="urn:microsoft.com/office/officeart/2005/8/layout/vList2"/>
    <dgm:cxn modelId="{3FBF57A4-84D7-4081-ADB3-A8219CAA5C62}" type="presParOf" srcId="{FD11508F-B40C-40EA-AAFE-4B1F69275EA7}" destId="{057058AD-4CDC-4F9A-859C-5734557B266C}" srcOrd="4" destOrd="0" presId="urn:microsoft.com/office/officeart/2005/8/layout/vList2"/>
    <dgm:cxn modelId="{D2AB73D5-BBB5-4A8F-8779-6C317A847F16}" type="presParOf" srcId="{FD11508F-B40C-40EA-AAFE-4B1F69275EA7}" destId="{DBB4C880-9370-4551-B441-38754D4153CF}" srcOrd="5" destOrd="0" presId="urn:microsoft.com/office/officeart/2005/8/layout/vList2"/>
    <dgm:cxn modelId="{48A9C452-2291-4BFA-BC4E-2DC2AB90B4A4}" type="presParOf" srcId="{FD11508F-B40C-40EA-AAFE-4B1F69275EA7}" destId="{5A72B2E2-DC0C-4A12-9336-FC3032298F73}" srcOrd="6" destOrd="0" presId="urn:microsoft.com/office/officeart/2005/8/layout/vList2"/>
    <dgm:cxn modelId="{0A44F680-69CF-4910-9C73-0498188D61E9}" type="presParOf" srcId="{FD11508F-B40C-40EA-AAFE-4B1F69275EA7}" destId="{61564F64-D2BA-4B5D-B05C-B226907E4B98}" srcOrd="7" destOrd="0" presId="urn:microsoft.com/office/officeart/2005/8/layout/vList2"/>
    <dgm:cxn modelId="{1D8E055E-C14F-44D0-AD2D-5153DC7AB4A1}" type="presParOf" srcId="{FD11508F-B40C-40EA-AAFE-4B1F69275EA7}" destId="{BE68B025-4FE2-4469-97EF-A26A3D37B03A}" srcOrd="8" destOrd="0" presId="urn:microsoft.com/office/officeart/2005/8/layout/vList2"/>
    <dgm:cxn modelId="{A9BD2168-F3C5-4468-BAEC-2B2F7972C530}" type="presParOf" srcId="{FD11508F-B40C-40EA-AAFE-4B1F69275EA7}" destId="{693FA514-16BB-4DCB-B806-73ED79B0764D}" srcOrd="9" destOrd="0" presId="urn:microsoft.com/office/officeart/2005/8/layout/vList2"/>
    <dgm:cxn modelId="{704DDFDB-97E9-4477-8D98-12AEF4362E41}" type="presParOf" srcId="{FD11508F-B40C-40EA-AAFE-4B1F69275EA7}" destId="{0E0AE1EC-1C0D-4313-9051-9652A7ABC9AC}" srcOrd="10" destOrd="0" presId="urn:microsoft.com/office/officeart/2005/8/layout/vList2"/>
    <dgm:cxn modelId="{97E3B5BC-5CCC-4AFF-A2F0-C537E58F975A}" type="presParOf" srcId="{FD11508F-B40C-40EA-AAFE-4B1F69275EA7}" destId="{F2764169-65E4-4FB9-A32D-E68DAD2041B1}" srcOrd="11" destOrd="0" presId="urn:microsoft.com/office/officeart/2005/8/layout/vList2"/>
    <dgm:cxn modelId="{3BB56903-C150-4BF9-9CCC-0FDDA3B95DE6}" type="presParOf" srcId="{FD11508F-B40C-40EA-AAFE-4B1F69275EA7}" destId="{622686B9-F4BB-494E-A5D2-CFF52858592C}" srcOrd="12" destOrd="0" presId="urn:microsoft.com/office/officeart/2005/8/layout/vList2"/>
    <dgm:cxn modelId="{B2B6BB09-E55B-4400-A0A9-EB6BB2F8419B}" type="presParOf" srcId="{FD11508F-B40C-40EA-AAFE-4B1F69275EA7}" destId="{50663124-304A-48A4-B02D-DA808BF40DA9}" srcOrd="13" destOrd="0" presId="urn:microsoft.com/office/officeart/2005/8/layout/vList2"/>
    <dgm:cxn modelId="{7DA00A44-543D-43A6-A3C2-904E3776DDF8}" type="presParOf" srcId="{FD11508F-B40C-40EA-AAFE-4B1F69275EA7}" destId="{E0C78A7F-C74D-4B46-A2B9-AABDA17BF39C}" srcOrd="14" destOrd="0" presId="urn:microsoft.com/office/officeart/2005/8/layout/vList2"/>
    <dgm:cxn modelId="{EB6214AC-8E66-4E3D-B15D-F7CB416A3E92}" type="presParOf" srcId="{FD11508F-B40C-40EA-AAFE-4B1F69275EA7}" destId="{D3C861F7-ED18-490F-84F9-E12AC90CB411}" srcOrd="15" destOrd="0" presId="urn:microsoft.com/office/officeart/2005/8/layout/vList2"/>
    <dgm:cxn modelId="{ACB53278-8CB4-4F7F-B2AC-AA613662B277}" type="presParOf" srcId="{FD11508F-B40C-40EA-AAFE-4B1F69275EA7}" destId="{03390347-485C-4961-9A1B-71F0F712F95B}" srcOrd="1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5E088-BBF6-4816-99C3-D322C202A7B8}">
      <dsp:nvSpPr>
        <dsp:cNvPr id="0" name=""/>
        <dsp:cNvSpPr/>
      </dsp:nvSpPr>
      <dsp:spPr>
        <a:xfrm>
          <a:off x="3594"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Community Violence 		</a:t>
          </a:r>
          <a:endParaRPr lang="en-US" sz="2000" kern="1200"/>
        </a:p>
      </dsp:txBody>
      <dsp:txXfrm>
        <a:off x="3594" y="229666"/>
        <a:ext cx="1946002" cy="1167601"/>
      </dsp:txXfrm>
    </dsp:sp>
    <dsp:sp modelId="{B5E5AF7F-6028-4994-9C0B-2EC116514356}">
      <dsp:nvSpPr>
        <dsp:cNvPr id="0" name=""/>
        <dsp:cNvSpPr/>
      </dsp:nvSpPr>
      <dsp:spPr>
        <a:xfrm>
          <a:off x="2144196"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Complex  </a:t>
          </a:r>
          <a:endParaRPr lang="en-US" sz="2000" kern="1200"/>
        </a:p>
      </dsp:txBody>
      <dsp:txXfrm>
        <a:off x="2144196" y="229666"/>
        <a:ext cx="1946002" cy="1167601"/>
      </dsp:txXfrm>
    </dsp:sp>
    <dsp:sp modelId="{EC2CA659-98D1-40BA-923C-41450584DF0C}">
      <dsp:nvSpPr>
        <dsp:cNvPr id="0" name=""/>
        <dsp:cNvSpPr/>
      </dsp:nvSpPr>
      <dsp:spPr>
        <a:xfrm>
          <a:off x="4284798"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Domestic Violence </a:t>
          </a:r>
          <a:endParaRPr lang="en-US" sz="2000" kern="1200"/>
        </a:p>
      </dsp:txBody>
      <dsp:txXfrm>
        <a:off x="4284798" y="229666"/>
        <a:ext cx="1946002" cy="1167601"/>
      </dsp:txXfrm>
    </dsp:sp>
    <dsp:sp modelId="{9AF52F68-93BB-4FA3-98C0-58D8F81277BA}">
      <dsp:nvSpPr>
        <dsp:cNvPr id="0" name=""/>
        <dsp:cNvSpPr/>
      </dsp:nvSpPr>
      <dsp:spPr>
        <a:xfrm>
          <a:off x="6425401"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Early childhood</a:t>
          </a:r>
          <a:endParaRPr lang="en-US" sz="2000" kern="1200"/>
        </a:p>
      </dsp:txBody>
      <dsp:txXfrm>
        <a:off x="6425401" y="229666"/>
        <a:ext cx="1946002" cy="1167601"/>
      </dsp:txXfrm>
    </dsp:sp>
    <dsp:sp modelId="{7861B4AB-C163-4899-B55A-6797E1D1172E}">
      <dsp:nvSpPr>
        <dsp:cNvPr id="0" name=""/>
        <dsp:cNvSpPr/>
      </dsp:nvSpPr>
      <dsp:spPr>
        <a:xfrm>
          <a:off x="8566003"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Medical </a:t>
          </a:r>
          <a:endParaRPr lang="en-US" sz="2000" kern="1200"/>
        </a:p>
      </dsp:txBody>
      <dsp:txXfrm>
        <a:off x="8566003" y="229666"/>
        <a:ext cx="1946002" cy="1167601"/>
      </dsp:txXfrm>
    </dsp:sp>
    <dsp:sp modelId="{9A49EC99-C6CC-4DE4-84B7-09BE0BF92A83}">
      <dsp:nvSpPr>
        <dsp:cNvPr id="0" name=""/>
        <dsp:cNvSpPr/>
      </dsp:nvSpPr>
      <dsp:spPr>
        <a:xfrm>
          <a:off x="3594"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Natural disaster </a:t>
          </a:r>
          <a:endParaRPr lang="en-US" sz="2000" kern="1200"/>
        </a:p>
      </dsp:txBody>
      <dsp:txXfrm>
        <a:off x="3594" y="1591868"/>
        <a:ext cx="1946002" cy="1167601"/>
      </dsp:txXfrm>
    </dsp:sp>
    <dsp:sp modelId="{BFF7A632-E3D9-4D31-BADF-CC8C70544215}">
      <dsp:nvSpPr>
        <dsp:cNvPr id="0" name=""/>
        <dsp:cNvSpPr/>
      </dsp:nvSpPr>
      <dsp:spPr>
        <a:xfrm>
          <a:off x="2144196"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Neglect </a:t>
          </a:r>
          <a:endParaRPr lang="en-US" sz="2000" kern="1200"/>
        </a:p>
      </dsp:txBody>
      <dsp:txXfrm>
        <a:off x="2144196" y="1591868"/>
        <a:ext cx="1946002" cy="1167601"/>
      </dsp:txXfrm>
    </dsp:sp>
    <dsp:sp modelId="{BC5AA1F3-C08C-4449-8D45-1A14C41CA5AC}">
      <dsp:nvSpPr>
        <dsp:cNvPr id="0" name=""/>
        <dsp:cNvSpPr/>
      </dsp:nvSpPr>
      <dsp:spPr>
        <a:xfrm>
          <a:off x="4284798"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Complex  </a:t>
          </a:r>
          <a:endParaRPr lang="en-US" sz="2000" kern="1200"/>
        </a:p>
      </dsp:txBody>
      <dsp:txXfrm>
        <a:off x="4284798" y="1591868"/>
        <a:ext cx="1946002" cy="1167601"/>
      </dsp:txXfrm>
    </dsp:sp>
    <dsp:sp modelId="{431A33E4-B8BB-4F4B-BF3D-959BEC4B0F81}">
      <dsp:nvSpPr>
        <dsp:cNvPr id="0" name=""/>
        <dsp:cNvSpPr/>
      </dsp:nvSpPr>
      <dsp:spPr>
        <a:xfrm>
          <a:off x="6425401"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Domestic Violence </a:t>
          </a:r>
          <a:endParaRPr lang="en-US" sz="2000" kern="1200"/>
        </a:p>
      </dsp:txBody>
      <dsp:txXfrm>
        <a:off x="6425401" y="1591868"/>
        <a:ext cx="1946002" cy="1167601"/>
      </dsp:txXfrm>
    </dsp:sp>
    <dsp:sp modelId="{971BBF81-1B4E-4580-A697-A5842EED7FB1}">
      <dsp:nvSpPr>
        <dsp:cNvPr id="0" name=""/>
        <dsp:cNvSpPr/>
      </dsp:nvSpPr>
      <dsp:spPr>
        <a:xfrm>
          <a:off x="8566003"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Early childhood</a:t>
          </a:r>
          <a:endParaRPr lang="en-US" sz="2000" kern="1200"/>
        </a:p>
      </dsp:txBody>
      <dsp:txXfrm>
        <a:off x="8566003" y="1591868"/>
        <a:ext cx="1946002" cy="1167601"/>
      </dsp:txXfrm>
    </dsp:sp>
    <dsp:sp modelId="{00264B67-4DD6-49FD-88AF-3024D82C444E}">
      <dsp:nvSpPr>
        <dsp:cNvPr id="0" name=""/>
        <dsp:cNvSpPr/>
      </dsp:nvSpPr>
      <dsp:spPr>
        <a:xfrm>
          <a:off x="1073895"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Medical </a:t>
          </a:r>
          <a:endParaRPr lang="en-US" sz="2000" kern="1200"/>
        </a:p>
      </dsp:txBody>
      <dsp:txXfrm>
        <a:off x="1073895" y="2954069"/>
        <a:ext cx="1946002" cy="1167601"/>
      </dsp:txXfrm>
    </dsp:sp>
    <dsp:sp modelId="{603CC9A3-0B91-4B5F-9352-9DF7A1A7E6DC}">
      <dsp:nvSpPr>
        <dsp:cNvPr id="0" name=""/>
        <dsp:cNvSpPr/>
      </dsp:nvSpPr>
      <dsp:spPr>
        <a:xfrm>
          <a:off x="3214497"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Natural disaster </a:t>
          </a:r>
          <a:endParaRPr lang="en-US" sz="2000" kern="1200"/>
        </a:p>
      </dsp:txBody>
      <dsp:txXfrm>
        <a:off x="3214497" y="2954069"/>
        <a:ext cx="1946002" cy="1167601"/>
      </dsp:txXfrm>
    </dsp:sp>
    <dsp:sp modelId="{CC10F43A-4851-4B0B-BB0B-2012101EB476}">
      <dsp:nvSpPr>
        <dsp:cNvPr id="0" name=""/>
        <dsp:cNvSpPr/>
      </dsp:nvSpPr>
      <dsp:spPr>
        <a:xfrm>
          <a:off x="5355100"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Neglect </a:t>
          </a:r>
          <a:endParaRPr lang="en-US" sz="2000" kern="1200"/>
        </a:p>
      </dsp:txBody>
      <dsp:txXfrm>
        <a:off x="5355100" y="2954069"/>
        <a:ext cx="1946002" cy="1167601"/>
      </dsp:txXfrm>
    </dsp:sp>
    <dsp:sp modelId="{6D32F4A7-3C9F-44FF-AB7B-118659FFC845}">
      <dsp:nvSpPr>
        <dsp:cNvPr id="0" name=""/>
        <dsp:cNvSpPr/>
      </dsp:nvSpPr>
      <dsp:spPr>
        <a:xfrm>
          <a:off x="7495702"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Community violence</a:t>
          </a:r>
          <a:endParaRPr lang="en-US" sz="2000" kern="1200"/>
        </a:p>
      </dsp:txBody>
      <dsp:txXfrm>
        <a:off x="7495702" y="2954069"/>
        <a:ext cx="1946002" cy="1167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B22EE-3C0C-4D0C-B0D0-395758912F2B}">
      <dsp:nvSpPr>
        <dsp:cNvPr id="0" name=""/>
        <dsp:cNvSpPr/>
      </dsp:nvSpPr>
      <dsp:spPr>
        <a:xfrm>
          <a:off x="0" y="107116"/>
          <a:ext cx="784860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kern="1200"/>
            <a:t>Safety in solitude</a:t>
          </a:r>
          <a:endParaRPr lang="en-US" sz="1900" kern="1200"/>
        </a:p>
      </dsp:txBody>
      <dsp:txXfrm>
        <a:off x="36845" y="143961"/>
        <a:ext cx="7774910" cy="681087"/>
      </dsp:txXfrm>
    </dsp:sp>
    <dsp:sp modelId="{D8D05786-92F1-44C5-A67B-02862D4F3214}">
      <dsp:nvSpPr>
        <dsp:cNvPr id="0" name=""/>
        <dsp:cNvSpPr/>
      </dsp:nvSpPr>
      <dsp:spPr>
        <a:xfrm>
          <a:off x="0" y="916614"/>
          <a:ext cx="784860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kern="1200"/>
            <a:t>Distorted perceptions, expectations, predictions, emotions about self and others</a:t>
          </a:r>
          <a:endParaRPr lang="en-US" sz="1900" kern="1200"/>
        </a:p>
      </dsp:txBody>
      <dsp:txXfrm>
        <a:off x="36845" y="953459"/>
        <a:ext cx="7774910" cy="681087"/>
      </dsp:txXfrm>
    </dsp:sp>
    <dsp:sp modelId="{2C7C0315-6A44-4F2C-8FF8-2C3E17477350}">
      <dsp:nvSpPr>
        <dsp:cNvPr id="0" name=""/>
        <dsp:cNvSpPr/>
      </dsp:nvSpPr>
      <dsp:spPr>
        <a:xfrm>
          <a:off x="0" y="1726112"/>
          <a:ext cx="784860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kern="1200"/>
            <a:t>Need for invisibility</a:t>
          </a:r>
          <a:endParaRPr lang="en-US" sz="1900" kern="1200"/>
        </a:p>
      </dsp:txBody>
      <dsp:txXfrm>
        <a:off x="36845" y="1762957"/>
        <a:ext cx="7774910" cy="681087"/>
      </dsp:txXfrm>
    </dsp:sp>
    <dsp:sp modelId="{6F532140-4326-486C-AA16-4F53DF6C0F1A}">
      <dsp:nvSpPr>
        <dsp:cNvPr id="0" name=""/>
        <dsp:cNvSpPr/>
      </dsp:nvSpPr>
      <dsp:spPr>
        <a:xfrm>
          <a:off x="0" y="2535609"/>
          <a:ext cx="784860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kern="1200"/>
            <a:t>Lack of healthy boundaries – too rigid or too lax</a:t>
          </a:r>
          <a:endParaRPr lang="en-US" sz="1900" kern="1200"/>
        </a:p>
      </dsp:txBody>
      <dsp:txXfrm>
        <a:off x="36845" y="2572454"/>
        <a:ext cx="7774910" cy="681087"/>
      </dsp:txXfrm>
    </dsp:sp>
    <dsp:sp modelId="{DA49C7CA-E4FF-4240-8123-788F71F78468}">
      <dsp:nvSpPr>
        <dsp:cNvPr id="0" name=""/>
        <dsp:cNvSpPr/>
      </dsp:nvSpPr>
      <dsp:spPr>
        <a:xfrm>
          <a:off x="0" y="3345107"/>
          <a:ext cx="784860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kern="1200"/>
            <a:t>Hostility to others</a:t>
          </a:r>
          <a:endParaRPr lang="en-US" sz="1900" kern="1200"/>
        </a:p>
      </dsp:txBody>
      <dsp:txXfrm>
        <a:off x="36845" y="3381952"/>
        <a:ext cx="7774910" cy="681087"/>
      </dsp:txXfrm>
    </dsp:sp>
    <dsp:sp modelId="{D816CF0E-2F41-4EDD-8A66-0611046F22BD}">
      <dsp:nvSpPr>
        <dsp:cNvPr id="0" name=""/>
        <dsp:cNvSpPr/>
      </dsp:nvSpPr>
      <dsp:spPr>
        <a:xfrm>
          <a:off x="0" y="4154605"/>
          <a:ext cx="784860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kern="1200"/>
            <a:t>Relationships frighten rather than comfort</a:t>
          </a:r>
          <a:endParaRPr lang="en-US" sz="1900" kern="1200"/>
        </a:p>
      </dsp:txBody>
      <dsp:txXfrm>
        <a:off x="36845" y="4191450"/>
        <a:ext cx="7774910" cy="68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B4172-B8FC-4248-8897-D93025696B9C}">
      <dsp:nvSpPr>
        <dsp:cNvPr id="0" name=""/>
        <dsp:cNvSpPr/>
      </dsp:nvSpPr>
      <dsp:spPr>
        <a:xfrm>
          <a:off x="0" y="211094"/>
          <a:ext cx="8229600" cy="7575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270764" rIns="638708" bIns="92456" numCol="1" spcCol="1270" anchor="t" anchorCtr="0">
          <a:noAutofit/>
        </a:bodyPr>
        <a:lstStyle/>
        <a:p>
          <a:pPr marL="114300" lvl="1" indent="-114300" algn="l" defTabSz="577850">
            <a:lnSpc>
              <a:spcPct val="90000"/>
            </a:lnSpc>
            <a:spcBef>
              <a:spcPct val="0"/>
            </a:spcBef>
            <a:spcAft>
              <a:spcPct val="15000"/>
            </a:spcAft>
            <a:buChar char="•"/>
          </a:pPr>
          <a:r>
            <a:rPr lang="en-AU" sz="1300" kern="1200"/>
            <a:t>Choice/Collaboration/Control</a:t>
          </a:r>
          <a:endParaRPr lang="en-US" sz="1300" kern="1200"/>
        </a:p>
        <a:p>
          <a:pPr marL="114300" lvl="1" indent="-114300" algn="l" defTabSz="577850">
            <a:lnSpc>
              <a:spcPct val="90000"/>
            </a:lnSpc>
            <a:spcBef>
              <a:spcPct val="0"/>
            </a:spcBef>
            <a:spcAft>
              <a:spcPct val="15000"/>
            </a:spcAft>
            <a:buChar char="•"/>
          </a:pPr>
          <a:r>
            <a:rPr lang="en-AU" sz="1300" kern="1200"/>
            <a:t>Trusting relationships</a:t>
          </a:r>
          <a:endParaRPr lang="en-US" sz="1300" kern="1200"/>
        </a:p>
      </dsp:txBody>
      <dsp:txXfrm>
        <a:off x="0" y="211094"/>
        <a:ext cx="8229600" cy="757575"/>
      </dsp:txXfrm>
    </dsp:sp>
    <dsp:sp modelId="{C47BE44F-3804-40E5-B490-C8EB3AD785DC}">
      <dsp:nvSpPr>
        <dsp:cNvPr id="0" name=""/>
        <dsp:cNvSpPr/>
      </dsp:nvSpPr>
      <dsp:spPr>
        <a:xfrm>
          <a:off x="411480" y="19214"/>
          <a:ext cx="57607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AU" sz="1300" kern="1200"/>
            <a:t>Safety – An individual needs this first</a:t>
          </a:r>
          <a:endParaRPr lang="en-US" sz="1300" kern="1200"/>
        </a:p>
      </dsp:txBody>
      <dsp:txXfrm>
        <a:off x="430214" y="37948"/>
        <a:ext cx="5723252" cy="346292"/>
      </dsp:txXfrm>
    </dsp:sp>
    <dsp:sp modelId="{4DF01384-588C-4603-B58A-F07FA6503425}">
      <dsp:nvSpPr>
        <dsp:cNvPr id="0" name=""/>
        <dsp:cNvSpPr/>
      </dsp:nvSpPr>
      <dsp:spPr>
        <a:xfrm>
          <a:off x="0" y="1230749"/>
          <a:ext cx="8229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DC6003-39CD-44F7-B864-FD7DFDE80E82}">
      <dsp:nvSpPr>
        <dsp:cNvPr id="0" name=""/>
        <dsp:cNvSpPr/>
      </dsp:nvSpPr>
      <dsp:spPr>
        <a:xfrm>
          <a:off x="411480" y="1038869"/>
          <a:ext cx="57607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AU" sz="1300" kern="1200"/>
            <a:t>Awareness/Understanding</a:t>
          </a:r>
          <a:endParaRPr lang="en-US" sz="1300" kern="1200"/>
        </a:p>
      </dsp:txBody>
      <dsp:txXfrm>
        <a:off x="430214" y="1057603"/>
        <a:ext cx="5723252" cy="346292"/>
      </dsp:txXfrm>
    </dsp:sp>
    <dsp:sp modelId="{9BEF9033-0F3E-4D01-92AA-B312B424ACA0}">
      <dsp:nvSpPr>
        <dsp:cNvPr id="0" name=""/>
        <dsp:cNvSpPr/>
      </dsp:nvSpPr>
      <dsp:spPr>
        <a:xfrm>
          <a:off x="0" y="1820429"/>
          <a:ext cx="8229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37FE43-89CD-479D-8DA1-05D96488BAEC}">
      <dsp:nvSpPr>
        <dsp:cNvPr id="0" name=""/>
        <dsp:cNvSpPr/>
      </dsp:nvSpPr>
      <dsp:spPr>
        <a:xfrm>
          <a:off x="411480" y="1628549"/>
          <a:ext cx="57607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AU" sz="1300" kern="1200"/>
            <a:t>Capacity and Skills to assist</a:t>
          </a:r>
          <a:endParaRPr lang="en-US" sz="1300" kern="1200"/>
        </a:p>
      </dsp:txBody>
      <dsp:txXfrm>
        <a:off x="430214" y="1647283"/>
        <a:ext cx="5723252" cy="346292"/>
      </dsp:txXfrm>
    </dsp:sp>
    <dsp:sp modelId="{ADEDADD9-B8D6-408F-9224-4B882FD277C6}">
      <dsp:nvSpPr>
        <dsp:cNvPr id="0" name=""/>
        <dsp:cNvSpPr/>
      </dsp:nvSpPr>
      <dsp:spPr>
        <a:xfrm>
          <a:off x="0" y="2410109"/>
          <a:ext cx="8229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233625-9570-4729-8F24-635D2CF0839C}">
      <dsp:nvSpPr>
        <dsp:cNvPr id="0" name=""/>
        <dsp:cNvSpPr/>
      </dsp:nvSpPr>
      <dsp:spPr>
        <a:xfrm>
          <a:off x="411480" y="2218229"/>
          <a:ext cx="57607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AU" sz="1300" kern="1200"/>
            <a:t>Gradual steps</a:t>
          </a:r>
          <a:endParaRPr lang="en-US" sz="1300" kern="1200"/>
        </a:p>
      </dsp:txBody>
      <dsp:txXfrm>
        <a:off x="430214" y="2236963"/>
        <a:ext cx="5723252" cy="346292"/>
      </dsp:txXfrm>
    </dsp:sp>
    <dsp:sp modelId="{A072219A-0898-481D-B4E0-E8FE3071678E}">
      <dsp:nvSpPr>
        <dsp:cNvPr id="0" name=""/>
        <dsp:cNvSpPr/>
      </dsp:nvSpPr>
      <dsp:spPr>
        <a:xfrm>
          <a:off x="0" y="2999789"/>
          <a:ext cx="8229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39CE65-926D-4DC5-B0A1-1C42F1CB9A7A}">
      <dsp:nvSpPr>
        <dsp:cNvPr id="0" name=""/>
        <dsp:cNvSpPr/>
      </dsp:nvSpPr>
      <dsp:spPr>
        <a:xfrm>
          <a:off x="411480" y="2807909"/>
          <a:ext cx="57607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AU" sz="1300" kern="1200"/>
            <a:t>Responsive &amp; respectful</a:t>
          </a:r>
          <a:endParaRPr lang="en-US" sz="1300" kern="1200"/>
        </a:p>
      </dsp:txBody>
      <dsp:txXfrm>
        <a:off x="430214" y="2826643"/>
        <a:ext cx="5723252" cy="346292"/>
      </dsp:txXfrm>
    </dsp:sp>
    <dsp:sp modelId="{2DBAE867-7F60-4186-84E8-45FE077FDB63}">
      <dsp:nvSpPr>
        <dsp:cNvPr id="0" name=""/>
        <dsp:cNvSpPr/>
      </dsp:nvSpPr>
      <dsp:spPr>
        <a:xfrm>
          <a:off x="0" y="3589469"/>
          <a:ext cx="8229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2BD50D-2674-4D6C-9EC5-FA54A978CCA9}">
      <dsp:nvSpPr>
        <dsp:cNvPr id="0" name=""/>
        <dsp:cNvSpPr/>
      </dsp:nvSpPr>
      <dsp:spPr>
        <a:xfrm>
          <a:off x="411480" y="3397589"/>
          <a:ext cx="57607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AU" sz="1300" kern="1200" dirty="0"/>
            <a:t>Client centred</a:t>
          </a:r>
          <a:endParaRPr lang="en-US" sz="1300" kern="1200" dirty="0"/>
        </a:p>
      </dsp:txBody>
      <dsp:txXfrm>
        <a:off x="430214" y="3416323"/>
        <a:ext cx="5723252" cy="346292"/>
      </dsp:txXfrm>
    </dsp:sp>
    <dsp:sp modelId="{8DED9927-9ADA-4646-B408-805BCB2915D4}">
      <dsp:nvSpPr>
        <dsp:cNvPr id="0" name=""/>
        <dsp:cNvSpPr/>
      </dsp:nvSpPr>
      <dsp:spPr>
        <a:xfrm>
          <a:off x="0" y="4179149"/>
          <a:ext cx="8229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23C38A-B464-4707-8C2F-F7465D24899B}">
      <dsp:nvSpPr>
        <dsp:cNvPr id="0" name=""/>
        <dsp:cNvSpPr/>
      </dsp:nvSpPr>
      <dsp:spPr>
        <a:xfrm>
          <a:off x="411480" y="3987269"/>
          <a:ext cx="57607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AU" sz="1300" kern="1200"/>
            <a:t>Psycho-education/Literacy of self</a:t>
          </a:r>
          <a:endParaRPr lang="en-US" sz="1300" kern="1200"/>
        </a:p>
      </dsp:txBody>
      <dsp:txXfrm>
        <a:off x="430214" y="4006003"/>
        <a:ext cx="5723252"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BEA85-8B35-4E38-B4AD-85EB454DEB6B}">
      <dsp:nvSpPr>
        <dsp:cNvPr id="0" name=""/>
        <dsp:cNvSpPr/>
      </dsp:nvSpPr>
      <dsp:spPr>
        <a:xfrm>
          <a:off x="0" y="84637"/>
          <a:ext cx="5291663" cy="3597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Daily exercise</a:t>
          </a:r>
          <a:endParaRPr lang="en-US" sz="1500" kern="1200"/>
        </a:p>
      </dsp:txBody>
      <dsp:txXfrm>
        <a:off x="17563" y="102200"/>
        <a:ext cx="5256537" cy="324648"/>
      </dsp:txXfrm>
    </dsp:sp>
    <dsp:sp modelId="{BE943160-5B59-4C1D-80D0-474850F4AD6E}">
      <dsp:nvSpPr>
        <dsp:cNvPr id="0" name=""/>
        <dsp:cNvSpPr/>
      </dsp:nvSpPr>
      <dsp:spPr>
        <a:xfrm>
          <a:off x="0" y="487612"/>
          <a:ext cx="5291663" cy="359774"/>
        </a:xfrm>
        <a:prstGeom prst="round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Balanced diet</a:t>
          </a:r>
          <a:endParaRPr lang="en-US" sz="1500" kern="1200"/>
        </a:p>
      </dsp:txBody>
      <dsp:txXfrm>
        <a:off x="17563" y="505175"/>
        <a:ext cx="5256537" cy="324648"/>
      </dsp:txXfrm>
    </dsp:sp>
    <dsp:sp modelId="{057058AD-4CDC-4F9A-859C-5734557B266C}">
      <dsp:nvSpPr>
        <dsp:cNvPr id="0" name=""/>
        <dsp:cNvSpPr/>
      </dsp:nvSpPr>
      <dsp:spPr>
        <a:xfrm>
          <a:off x="0" y="890587"/>
          <a:ext cx="5291663" cy="35977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Sufficient sleep</a:t>
          </a:r>
          <a:endParaRPr lang="en-US" sz="1500" kern="1200"/>
        </a:p>
      </dsp:txBody>
      <dsp:txXfrm>
        <a:off x="17563" y="908150"/>
        <a:ext cx="5256537" cy="324648"/>
      </dsp:txXfrm>
    </dsp:sp>
    <dsp:sp modelId="{5A72B2E2-DC0C-4A12-9336-FC3032298F73}">
      <dsp:nvSpPr>
        <dsp:cNvPr id="0" name=""/>
        <dsp:cNvSpPr/>
      </dsp:nvSpPr>
      <dsp:spPr>
        <a:xfrm>
          <a:off x="0" y="1293562"/>
          <a:ext cx="5291663" cy="359774"/>
        </a:xfrm>
        <a:prstGeom prst="round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Build competence : skills &amp; confidence</a:t>
          </a:r>
          <a:endParaRPr lang="en-US" sz="1500" kern="1200"/>
        </a:p>
      </dsp:txBody>
      <dsp:txXfrm>
        <a:off x="17563" y="1311125"/>
        <a:ext cx="5256537" cy="324648"/>
      </dsp:txXfrm>
    </dsp:sp>
    <dsp:sp modelId="{BE68B025-4FE2-4469-97EF-A26A3D37B03A}">
      <dsp:nvSpPr>
        <dsp:cNvPr id="0" name=""/>
        <dsp:cNvSpPr/>
      </dsp:nvSpPr>
      <dsp:spPr>
        <a:xfrm>
          <a:off x="0" y="1696537"/>
          <a:ext cx="5291663" cy="35977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Social interaction</a:t>
          </a:r>
          <a:endParaRPr lang="en-US" sz="1500" kern="1200"/>
        </a:p>
      </dsp:txBody>
      <dsp:txXfrm>
        <a:off x="17563" y="1714100"/>
        <a:ext cx="5256537" cy="324648"/>
      </dsp:txXfrm>
    </dsp:sp>
    <dsp:sp modelId="{0E0AE1EC-1C0D-4313-9051-9652A7ABC9AC}">
      <dsp:nvSpPr>
        <dsp:cNvPr id="0" name=""/>
        <dsp:cNvSpPr/>
      </dsp:nvSpPr>
      <dsp:spPr>
        <a:xfrm>
          <a:off x="0" y="2099512"/>
          <a:ext cx="5291663" cy="359774"/>
        </a:xfrm>
        <a:prstGeom prst="round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Spiritual practice</a:t>
          </a:r>
          <a:endParaRPr lang="en-US" sz="1500" kern="1200"/>
        </a:p>
      </dsp:txBody>
      <dsp:txXfrm>
        <a:off x="17563" y="2117075"/>
        <a:ext cx="5256537" cy="324648"/>
      </dsp:txXfrm>
    </dsp:sp>
    <dsp:sp modelId="{622686B9-F4BB-494E-A5D2-CFF52858592C}">
      <dsp:nvSpPr>
        <dsp:cNvPr id="0" name=""/>
        <dsp:cNvSpPr/>
      </dsp:nvSpPr>
      <dsp:spPr>
        <a:xfrm>
          <a:off x="0" y="2502487"/>
          <a:ext cx="5291663" cy="35977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Practice gratitude</a:t>
          </a:r>
          <a:endParaRPr lang="en-US" sz="1500" kern="1200"/>
        </a:p>
      </dsp:txBody>
      <dsp:txXfrm>
        <a:off x="17563" y="2520050"/>
        <a:ext cx="5256537" cy="324648"/>
      </dsp:txXfrm>
    </dsp:sp>
    <dsp:sp modelId="{E0C78A7F-C74D-4B46-A2B9-AABDA17BF39C}">
      <dsp:nvSpPr>
        <dsp:cNvPr id="0" name=""/>
        <dsp:cNvSpPr/>
      </dsp:nvSpPr>
      <dsp:spPr>
        <a:xfrm>
          <a:off x="0" y="2905462"/>
          <a:ext cx="5291663" cy="359774"/>
        </a:xfrm>
        <a:prstGeom prst="round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Maintain boundaries</a:t>
          </a:r>
          <a:endParaRPr lang="en-US" sz="1500" kern="1200"/>
        </a:p>
      </dsp:txBody>
      <dsp:txXfrm>
        <a:off x="17563" y="2923025"/>
        <a:ext cx="5256537" cy="324648"/>
      </dsp:txXfrm>
    </dsp:sp>
    <dsp:sp modelId="{03390347-485C-4961-9A1B-71F0F712F95B}">
      <dsp:nvSpPr>
        <dsp:cNvPr id="0" name=""/>
        <dsp:cNvSpPr/>
      </dsp:nvSpPr>
      <dsp:spPr>
        <a:xfrm>
          <a:off x="0" y="3308437"/>
          <a:ext cx="5291663" cy="35977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Building our protective factors/resilience</a:t>
          </a:r>
          <a:endParaRPr lang="en-US" sz="1500" kern="1200"/>
        </a:p>
      </dsp:txBody>
      <dsp:txXfrm>
        <a:off x="17563" y="3326000"/>
        <a:ext cx="5256537" cy="3246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FC346-1ABB-4946-A157-6D78AB5F5F14}" type="datetimeFigureOut">
              <a:rPr lang="en-AU" smtClean="0"/>
              <a:t>6/07/2022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137A9-7440-44FF-8F4A-99C9252E19F2}" type="slidenum">
              <a:rPr lang="en-AU" smtClean="0"/>
              <a:t>‹#›</a:t>
            </a:fld>
            <a:endParaRPr lang="en-AU"/>
          </a:p>
        </p:txBody>
      </p:sp>
    </p:spTree>
    <p:extLst>
      <p:ext uri="{BB962C8B-B14F-4D97-AF65-F5344CB8AC3E}">
        <p14:creationId xmlns:p14="http://schemas.microsoft.com/office/powerpoint/2010/main" val="171102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D1137A9-7440-44FF-8F4A-99C9252E19F2}" type="slidenum">
              <a:rPr lang="en-AU" smtClean="0"/>
              <a:t>1</a:t>
            </a:fld>
            <a:endParaRPr lang="en-AU"/>
          </a:p>
        </p:txBody>
      </p:sp>
    </p:spTree>
    <p:extLst>
      <p:ext uri="{BB962C8B-B14F-4D97-AF65-F5344CB8AC3E}">
        <p14:creationId xmlns:p14="http://schemas.microsoft.com/office/powerpoint/2010/main" val="4028503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E7D4C610-20F9-A87D-D9B8-DD34BFA26693}"/>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B1EB97EE-62EE-D210-AF3B-4A516E528286}"/>
              </a:ext>
            </a:extLst>
          </p:cNvPr>
          <p:cNvSpPr>
            <a:spLocks noGrp="1"/>
          </p:cNvSpPr>
          <p:nvPr>
            <p:ph type="body" idx="1"/>
          </p:nvPr>
        </p:nvSpPr>
        <p:spPr/>
        <p:txBody>
          <a:bodyPr/>
          <a:lstStyle/>
          <a:p>
            <a:pPr>
              <a:defRPr/>
            </a:pPr>
            <a:r>
              <a:rPr lang="en-AU" b="1" dirty="0"/>
              <a:t>Q:  </a:t>
            </a:r>
            <a:r>
              <a:rPr lang="en-AU" dirty="0"/>
              <a:t>	What do we hear from people when we go through something stressful or Traumatic?  </a:t>
            </a:r>
          </a:p>
          <a:p>
            <a:pPr>
              <a:defRPr/>
            </a:pPr>
            <a:endParaRPr lang="en-AU" dirty="0"/>
          </a:p>
          <a:p>
            <a:pPr>
              <a:defRPr/>
            </a:pPr>
            <a:r>
              <a:rPr lang="en-AU" b="1" dirty="0"/>
              <a:t>Q:</a:t>
            </a:r>
            <a:r>
              <a:rPr lang="en-AU" dirty="0"/>
              <a:t>	What might you get from an uninformed person – generic advice?</a:t>
            </a:r>
          </a:p>
          <a:p>
            <a:pPr>
              <a:defRPr/>
            </a:pPr>
            <a:endParaRPr lang="en-AU" dirty="0"/>
          </a:p>
          <a:p>
            <a:pPr>
              <a:defRPr/>
            </a:pPr>
            <a:r>
              <a:rPr lang="en-AU" dirty="0"/>
              <a:t>Wait for audience feedback.</a:t>
            </a:r>
          </a:p>
          <a:p>
            <a:pPr>
              <a:defRPr/>
            </a:pPr>
            <a:endParaRPr lang="en-AU" dirty="0"/>
          </a:p>
          <a:p>
            <a:pPr>
              <a:defRPr/>
            </a:pPr>
            <a:r>
              <a:rPr lang="en-AU" dirty="0"/>
              <a:t>Sorts of things people might say</a:t>
            </a:r>
          </a:p>
          <a:p>
            <a:pPr>
              <a:defRPr/>
            </a:pPr>
            <a:endParaRPr lang="en-AU" dirty="0"/>
          </a:p>
          <a:p>
            <a:pPr marL="171450" indent="-171450">
              <a:buFont typeface="Arial" panose="020B0604020202020204" pitchFamily="34" charset="0"/>
              <a:buChar char="•"/>
              <a:defRPr/>
            </a:pPr>
            <a:r>
              <a:rPr lang="en-AU" dirty="0"/>
              <a:t>Get over it!</a:t>
            </a:r>
          </a:p>
          <a:p>
            <a:pPr marL="171450" indent="-171450">
              <a:buFont typeface="Arial" panose="020B0604020202020204" pitchFamily="34" charset="0"/>
              <a:buChar char="•"/>
              <a:defRPr/>
            </a:pPr>
            <a:r>
              <a:rPr lang="en-AU" dirty="0"/>
              <a:t>Why are you holding onto this?</a:t>
            </a:r>
          </a:p>
          <a:p>
            <a:pPr marL="171450" indent="-171450">
              <a:buFont typeface="Arial" panose="020B0604020202020204" pitchFamily="34" charset="0"/>
              <a:buChar char="•"/>
              <a:defRPr/>
            </a:pPr>
            <a:r>
              <a:rPr lang="en-AU" dirty="0"/>
              <a:t>What’s wrong with you?</a:t>
            </a:r>
          </a:p>
          <a:p>
            <a:pPr marL="171450" indent="-171450">
              <a:buFont typeface="Arial" panose="020B0604020202020204" pitchFamily="34" charset="0"/>
              <a:buChar char="•"/>
              <a:defRPr/>
            </a:pPr>
            <a:r>
              <a:rPr lang="en-AU" dirty="0"/>
              <a:t>It’s time to move on</a:t>
            </a:r>
          </a:p>
          <a:p>
            <a:pPr marL="171450" indent="-171450">
              <a:buFont typeface="Arial" panose="020B0604020202020204" pitchFamily="34" charset="0"/>
              <a:buChar char="•"/>
              <a:defRPr/>
            </a:pPr>
            <a:r>
              <a:rPr lang="en-AU" dirty="0"/>
              <a:t>Let it go</a:t>
            </a:r>
          </a:p>
          <a:p>
            <a:pPr marL="171450" indent="-171450">
              <a:buFont typeface="Arial" panose="020B0604020202020204" pitchFamily="34" charset="0"/>
              <a:buChar char="•"/>
              <a:defRPr/>
            </a:pPr>
            <a:r>
              <a:rPr lang="en-AU" dirty="0"/>
              <a:t>It’s in the past. </a:t>
            </a:r>
          </a:p>
          <a:p>
            <a:pPr>
              <a:defRPr/>
            </a:pPr>
            <a:endParaRPr lang="en-AU" dirty="0"/>
          </a:p>
          <a:p>
            <a:pPr>
              <a:defRPr/>
            </a:pPr>
            <a:endParaRPr lang="en-AU" dirty="0"/>
          </a:p>
          <a:p>
            <a:pPr>
              <a:defRPr/>
            </a:pPr>
            <a:r>
              <a:rPr lang="en-AU" dirty="0"/>
              <a:t>But the reality is more this … its not easy</a:t>
            </a:r>
          </a:p>
          <a:p>
            <a:pPr>
              <a:defRPr/>
            </a:pPr>
            <a:endParaRPr lang="en-AU" dirty="0"/>
          </a:p>
          <a:p>
            <a:pPr>
              <a:defRPr/>
            </a:pPr>
            <a:r>
              <a:rPr lang="en-AU" b="1" dirty="0"/>
              <a:t>SLIDE</a:t>
            </a:r>
            <a:r>
              <a:rPr lang="en-AU" dirty="0"/>
              <a:t> reveal</a:t>
            </a:r>
          </a:p>
          <a:p>
            <a:pPr>
              <a:defRPr/>
            </a:pPr>
            <a:endParaRPr lang="en-AU" dirty="0"/>
          </a:p>
          <a:p>
            <a:pPr>
              <a:defRPr/>
            </a:pPr>
            <a:r>
              <a:rPr lang="en-AU" dirty="0"/>
              <a:t>The reality is that until we retrain our brains and nervous systems to respond to situations in a new way after they have adapted to living in a state of danger and toxic stress we will be placed in a space of reacting to what our body is telling us is dangerous even if its not.  </a:t>
            </a:r>
          </a:p>
          <a:p>
            <a:pPr>
              <a:defRPr/>
            </a:pPr>
            <a:endParaRPr lang="en-AU" dirty="0"/>
          </a:p>
          <a:p>
            <a:pPr>
              <a:defRPr/>
            </a:pPr>
            <a:endParaRPr lang="en-AU" dirty="0"/>
          </a:p>
          <a:p>
            <a:pPr>
              <a:defRPr/>
            </a:pPr>
            <a:r>
              <a:rPr lang="en-AU" dirty="0"/>
              <a:t>Because this is a situation where no history is the same, no recovery can be the same.</a:t>
            </a:r>
          </a:p>
          <a:p>
            <a:pPr>
              <a:defRPr/>
            </a:pPr>
            <a:r>
              <a:rPr lang="en-AU" dirty="0"/>
              <a:t>  </a:t>
            </a:r>
          </a:p>
          <a:p>
            <a:pPr>
              <a:defRPr/>
            </a:pPr>
            <a:r>
              <a:rPr lang="en-AU" dirty="0"/>
              <a:t>What makes us feel like we are in danger…. Our sense of safety… the triggers activating that sense of safety and having us enact those adaptions that have kept us alive or going in whatever space we have survived – these will be different for everyone. </a:t>
            </a:r>
          </a:p>
          <a:p>
            <a:pPr>
              <a:defRPr/>
            </a:pPr>
            <a:endParaRPr lang="en-AU" dirty="0"/>
          </a:p>
        </p:txBody>
      </p:sp>
      <p:sp>
        <p:nvSpPr>
          <p:cNvPr id="110596" name="Slide Number Placeholder 3">
            <a:extLst>
              <a:ext uri="{FF2B5EF4-FFF2-40B4-BE49-F238E27FC236}">
                <a16:creationId xmlns:a16="http://schemas.microsoft.com/office/drawing/2014/main" id="{74FDC195-5BC3-907C-A241-FE55D79E80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fld id="{1CF28257-3053-4623-B533-D50767E3A2C4}" type="slidenum">
              <a:rPr lang="en-AU" altLang="en-US">
                <a:solidFill>
                  <a:srgbClr val="000000"/>
                </a:solidFill>
              </a:rPr>
              <a:pPr/>
              <a:t>12</a:t>
            </a:fld>
            <a:endParaRPr lang="en-AU"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41EA9EBF-4627-3D9A-32AA-0F92CFBC341D}"/>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CC080D7F-8C30-058D-1208-386EA8EC3E9D}"/>
              </a:ext>
            </a:extLst>
          </p:cNvPr>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latin typeface="Arial" panose="020B0604020202020204" pitchFamily="34" charset="0"/>
              </a:rPr>
              <a:t>Exploring stress in the context of how a body responds in a biological / physiological sense. </a:t>
            </a:r>
          </a:p>
          <a:p>
            <a:endParaRPr lang="en-AU" altLang="en-US" dirty="0">
              <a:latin typeface="Arial" panose="020B0604020202020204" pitchFamily="34" charset="0"/>
            </a:endParaRPr>
          </a:p>
          <a:p>
            <a:endParaRPr lang="en-AU" altLang="en-US" dirty="0">
              <a:latin typeface="Arial" panose="020B0604020202020204" pitchFamily="34" charset="0"/>
            </a:endParaRPr>
          </a:p>
          <a:p>
            <a:r>
              <a:rPr lang="en-AU" altLang="en-US" dirty="0">
                <a:latin typeface="Arial" panose="020B0604020202020204" pitchFamily="34" charset="0"/>
              </a:rPr>
              <a:t>Our body has internal mechanisms that are designed for protection – as seen with the nervous system. </a:t>
            </a:r>
          </a:p>
          <a:p>
            <a:endParaRPr lang="en-AU" altLang="en-US" dirty="0">
              <a:latin typeface="Arial" panose="020B0604020202020204" pitchFamily="34" charset="0"/>
            </a:endParaRPr>
          </a:p>
          <a:p>
            <a:r>
              <a:rPr lang="en-AU" altLang="en-US" dirty="0">
                <a:latin typeface="Arial" panose="020B0604020202020204" pitchFamily="34" charset="0"/>
              </a:rPr>
              <a:t>Introducing what is known as Window of Tolerance  - the space between high arousal and low arousal that allows us to tolerate certain circumstances or situations without an abnormally adverse reaction. </a:t>
            </a:r>
          </a:p>
          <a:p>
            <a:endParaRPr lang="en-AU" altLang="en-US" dirty="0">
              <a:latin typeface="Arial" panose="020B0604020202020204" pitchFamily="34" charset="0"/>
            </a:endParaRPr>
          </a:p>
          <a:p>
            <a:endParaRPr lang="en-AU" altLang="en-US"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Note: this is to introduce the window of tolerance only at this point…it is explored in a bit more detail in later slides. </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Normal means FUNCTIONAL, as meant by nature</a:t>
            </a:r>
          </a:p>
          <a:p>
            <a:r>
              <a:rPr lang="en-US" altLang="en-US" dirty="0">
                <a:latin typeface="Arial" panose="020B0604020202020204" pitchFamily="34" charset="0"/>
              </a:rPr>
              <a:t>Stress and purpose of stress.  </a:t>
            </a:r>
          </a:p>
          <a:p>
            <a:r>
              <a:rPr lang="en-US" altLang="en-US" dirty="0">
                <a:latin typeface="Arial" panose="020B0604020202020204" pitchFamily="34" charset="0"/>
              </a:rPr>
              <a:t>Functional stress</a:t>
            </a:r>
          </a:p>
          <a:p>
            <a:r>
              <a:rPr lang="en-US" altLang="en-US" dirty="0">
                <a:latin typeface="Arial" panose="020B0604020202020204" pitchFamily="34" charset="0"/>
              </a:rPr>
              <a:t>When stress turns into fear, the functional purpose of fear is fight or flight!</a:t>
            </a:r>
          </a:p>
          <a:p>
            <a:r>
              <a:rPr lang="en-US" altLang="en-US" dirty="0">
                <a:latin typeface="Arial" panose="020B0604020202020204" pitchFamily="34" charset="0"/>
              </a:rPr>
              <a:t>When purpose is achieved the Parasympathetic and sympathetic are to work in harmony and balance</a:t>
            </a:r>
          </a:p>
          <a:p>
            <a:r>
              <a:rPr lang="en-US" altLang="en-US" dirty="0">
                <a:latin typeface="Arial" panose="020B0604020202020204" pitchFamily="34" charset="0"/>
              </a:rPr>
              <a:t>When the event is too frequent and there is no time for the parasympathetic and when there is the freeze reaction</a:t>
            </a:r>
          </a:p>
          <a:p>
            <a:endParaRPr lang="en-US" altLang="en-US" dirty="0">
              <a:latin typeface="Arial" panose="020B0604020202020204" pitchFamily="34" charset="0"/>
            </a:endParaRPr>
          </a:p>
          <a:p>
            <a:r>
              <a:rPr lang="en-AU" altLang="en-US" dirty="0">
                <a:solidFill>
                  <a:srgbClr val="000000"/>
                </a:solidFill>
                <a:latin typeface="Arial" panose="020B0604020202020204" pitchFamily="34" charset="0"/>
              </a:rPr>
              <a:t>With toxic stress  - prolonged exposure to stress hormones  - can lead to impaired brain development and functioning  - </a:t>
            </a:r>
            <a:r>
              <a:rPr lang="en-AU" altLang="en-US" i="1" dirty="0">
                <a:solidFill>
                  <a:srgbClr val="000000"/>
                </a:solidFill>
                <a:latin typeface="Arial" panose="020B0604020202020204" pitchFamily="34" charset="0"/>
              </a:rPr>
              <a:t>already explored and discussed</a:t>
            </a:r>
            <a:r>
              <a:rPr lang="en-AU" altLang="en-US" dirty="0">
                <a:solidFill>
                  <a:srgbClr val="000000"/>
                </a:solidFill>
                <a:latin typeface="Arial" panose="020B0604020202020204" pitchFamily="34" charset="0"/>
              </a:rPr>
              <a:t>. </a:t>
            </a:r>
          </a:p>
          <a:p>
            <a:endParaRPr lang="en-US" altLang="en-US" dirty="0">
              <a:latin typeface="Arial" panose="020B0604020202020204" pitchFamily="34" charset="0"/>
            </a:endParaRPr>
          </a:p>
        </p:txBody>
      </p:sp>
      <p:sp>
        <p:nvSpPr>
          <p:cNvPr id="100356" name="Slide Number Placeholder 3">
            <a:extLst>
              <a:ext uri="{FF2B5EF4-FFF2-40B4-BE49-F238E27FC236}">
                <a16:creationId xmlns:a16="http://schemas.microsoft.com/office/drawing/2014/main" id="{575BF68A-A8CE-6632-23B6-194CD0E8BDAD}"/>
              </a:ext>
            </a:extLst>
          </p:cNvPr>
          <p:cNvSpPr txBox="1">
            <a:spLocks noChangeArrowheads="1"/>
          </p:cNvSpPr>
          <p:nvPr/>
        </p:nvSpPr>
        <p:spPr bwMode="auto">
          <a:xfrm>
            <a:off x="3849688" y="9428163"/>
            <a:ext cx="2946400" cy="496887"/>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0" tIns="45765" rIns="91540" bIns="45765"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hangingPunct="1">
              <a:spcBef>
                <a:spcPct val="0"/>
              </a:spcBef>
            </a:pPr>
            <a:fld id="{CBF8BA77-71E0-49C2-9BAE-13900C4AA0F0}" type="slidenum">
              <a:rPr lang="en-US" altLang="en-US">
                <a:solidFill>
                  <a:srgbClr val="000000"/>
                </a:solidFill>
              </a:rPr>
              <a:pPr algn="r" hangingPunct="1">
                <a:spcBef>
                  <a:spcPct val="0"/>
                </a:spcBef>
              </a:pPr>
              <a:t>13</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B5AEC3DE-6850-0293-A0D5-BA793F7755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fld id="{8E2088B6-A560-4E82-B0A6-451B49407C41}" type="slidenum">
              <a:rPr lang="en-US" altLang="en-US">
                <a:solidFill>
                  <a:srgbClr val="000000"/>
                </a:solidFill>
              </a:rPr>
              <a:pPr/>
              <a:t>15</a:t>
            </a:fld>
            <a:endParaRPr lang="en-US" altLang="en-US">
              <a:solidFill>
                <a:srgbClr val="000000"/>
              </a:solidFill>
            </a:endParaRPr>
          </a:p>
        </p:txBody>
      </p:sp>
      <p:sp>
        <p:nvSpPr>
          <p:cNvPr id="116739" name="Rectangle 2">
            <a:extLst>
              <a:ext uri="{FF2B5EF4-FFF2-40B4-BE49-F238E27FC236}">
                <a16:creationId xmlns:a16="http://schemas.microsoft.com/office/drawing/2014/main" id="{FB6C6CFF-1485-DFAC-FFB1-94E6B3483A5B}"/>
              </a:ext>
            </a:extLst>
          </p:cNvPr>
          <p:cNvSpPr>
            <a:spLocks noGrp="1" noRot="1" noChangeAspect="1" noChangeArrowheads="1" noTextEdit="1"/>
          </p:cNvSpPr>
          <p:nvPr>
            <p:ph type="sldImg"/>
          </p:nvPr>
        </p:nvSpPr>
        <p:spPr>
          <a:xfrm>
            <a:off x="90488" y="744538"/>
            <a:ext cx="6619875" cy="3724275"/>
          </a:xfrm>
          <a:ln/>
        </p:spPr>
      </p:sp>
      <p:sp>
        <p:nvSpPr>
          <p:cNvPr id="116740" name="Rectangle 3">
            <a:extLst>
              <a:ext uri="{FF2B5EF4-FFF2-40B4-BE49-F238E27FC236}">
                <a16:creationId xmlns:a16="http://schemas.microsoft.com/office/drawing/2014/main" id="{966D5F65-353B-5F39-C31B-CD9860B28A00}"/>
              </a:ext>
            </a:extLst>
          </p:cNvPr>
          <p:cNvSpPr>
            <a:spLocks noGrp="1" noChangeArrowheads="1"/>
          </p:cNvSpPr>
          <p:nvPr>
            <p:ph type="body" idx="1"/>
          </p:nvPr>
        </p:nvSpPr>
        <p:spPr>
          <a:xfrm>
            <a:off x="681038" y="4716463"/>
            <a:ext cx="5437187"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a:latin typeface="Arial" panose="020B0604020202020204" pitchFamily="34" charset="0"/>
            </a:endParaRP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This is a very helicopter view of principles underpinning recovery support</a:t>
            </a: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Have explored and developed an awareness and understanding of the trauma impact and effects on biological, psychological and social levels. </a:t>
            </a:r>
          </a:p>
          <a:p>
            <a:pPr eaLnBrk="1" hangingPunct="1"/>
            <a:endParaRPr lang="en-AU" altLang="en-US" dirty="0">
              <a:latin typeface="Arial" panose="020B0604020202020204" pitchFamily="34" charset="0"/>
            </a:endParaRP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There are a number of things we add to our toolbox as well in terms of dealing individually with people though and they may include a number of items.</a:t>
            </a: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Firstly I think one of the most effective tools in our toolbox is psycho-education.   (</a:t>
            </a:r>
            <a:r>
              <a:rPr lang="en-AU" altLang="en-US" b="1" dirty="0">
                <a:latin typeface="Arial" panose="020B0604020202020204" pitchFamily="34" charset="0"/>
              </a:rPr>
              <a:t>NEXT SLIDE</a:t>
            </a:r>
            <a:r>
              <a:rPr lang="en-AU" altLang="en-US" dirty="0">
                <a:latin typeface="Arial" panose="020B0604020202020204" pitchFamily="34" charset="0"/>
              </a:rPr>
              <a:t>)</a:t>
            </a:r>
          </a:p>
          <a:p>
            <a:pPr eaLnBrk="1" hangingPunct="1"/>
            <a:endParaRPr lang="en-AU" altLang="en-US" dirty="0">
              <a:latin typeface="Arial" panose="020B0604020202020204" pitchFamily="34" charset="0"/>
            </a:endParaRPr>
          </a:p>
          <a:p>
            <a:pPr eaLnBrk="1" hangingPunct="1"/>
            <a:endParaRPr lang="en-AU" altLang="en-US" dirty="0">
              <a:latin typeface="Arial" panose="020B0604020202020204" pitchFamily="34" charset="0"/>
            </a:endParaRP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Its very empowering to people to know this is actually a normal function of our body that’s had to adapt to abnormal events. keep in mind the following guidelines though when working with other cultures.</a:t>
            </a:r>
          </a:p>
          <a:p>
            <a:pPr eaLnBrk="1" hangingPunct="1">
              <a:buFont typeface="Wingdings" panose="05000000000000000000" pitchFamily="2" charset="2"/>
              <a:buChar char="§"/>
            </a:pPr>
            <a:r>
              <a:rPr lang="en-AU" altLang="en-US" dirty="0">
                <a:latin typeface="Tw Cen MT" panose="020B0602020104020603" pitchFamily="34" charset="0"/>
              </a:rPr>
              <a:t>Use different metaphors – not </a:t>
            </a:r>
            <a:r>
              <a:rPr lang="en-AU" altLang="en-US" dirty="0" err="1">
                <a:latin typeface="Tw Cen MT" panose="020B0602020104020603" pitchFamily="34" charset="0"/>
              </a:rPr>
              <a:t>ethno</a:t>
            </a:r>
            <a:r>
              <a:rPr lang="en-AU" altLang="en-US" dirty="0">
                <a:latin typeface="Tw Cen MT" panose="020B0602020104020603" pitchFamily="34" charset="0"/>
              </a:rPr>
              <a:t> centric</a:t>
            </a:r>
          </a:p>
          <a:p>
            <a:pPr eaLnBrk="1" hangingPunct="1">
              <a:buFont typeface="Wingdings" panose="05000000000000000000" pitchFamily="2" charset="2"/>
              <a:buChar char="§"/>
            </a:pPr>
            <a:r>
              <a:rPr lang="en-AU" altLang="en-US" dirty="0">
                <a:latin typeface="Tw Cen MT" panose="020B0602020104020603" pitchFamily="34" charset="0"/>
              </a:rPr>
              <a:t>Foster cultural specific methods</a:t>
            </a:r>
          </a:p>
          <a:p>
            <a:pPr eaLnBrk="1" hangingPunct="1">
              <a:buFont typeface="Wingdings" panose="05000000000000000000" pitchFamily="2" charset="2"/>
              <a:buChar char="§"/>
            </a:pPr>
            <a:r>
              <a:rPr lang="en-AU" altLang="en-US" dirty="0">
                <a:latin typeface="Tw Cen MT" panose="020B0602020104020603" pitchFamily="34" charset="0"/>
              </a:rPr>
              <a:t>Do </a:t>
            </a:r>
            <a:r>
              <a:rPr lang="en-AU" altLang="en-US" dirty="0">
                <a:solidFill>
                  <a:srgbClr val="FF0000"/>
                </a:solidFill>
                <a:latin typeface="Tw Cen MT" panose="020B0602020104020603" pitchFamily="34" charset="0"/>
              </a:rPr>
              <a:t>NOT</a:t>
            </a:r>
            <a:r>
              <a:rPr lang="en-AU" altLang="en-US" dirty="0">
                <a:latin typeface="Tw Cen MT" panose="020B0602020104020603" pitchFamily="34" charset="0"/>
              </a:rPr>
              <a:t> </a:t>
            </a:r>
            <a:r>
              <a:rPr lang="en-AU" altLang="en-US" dirty="0" err="1">
                <a:latin typeface="Tw Cen MT" panose="020B0602020104020603" pitchFamily="34" charset="0"/>
              </a:rPr>
              <a:t>Pathologise</a:t>
            </a:r>
            <a:endParaRPr lang="en-AU" altLang="en-US" dirty="0">
              <a:latin typeface="Tw Cen MT" panose="020B0602020104020603" pitchFamily="34" charset="0"/>
            </a:endParaRPr>
          </a:p>
          <a:p>
            <a:pPr eaLnBrk="1" hangingPunct="1">
              <a:buFont typeface="Wingdings" panose="05000000000000000000" pitchFamily="2" charset="2"/>
              <a:buChar char="§"/>
            </a:pPr>
            <a:r>
              <a:rPr lang="en-AU" altLang="en-US" dirty="0">
                <a:latin typeface="Tw Cen MT" panose="020B0602020104020603" pitchFamily="34" charset="0"/>
              </a:rPr>
              <a:t>Focus on adjustment in the new country</a:t>
            </a:r>
          </a:p>
          <a:p>
            <a:pPr eaLnBrk="1" hangingPunct="1">
              <a:buFont typeface="Wingdings" panose="05000000000000000000" pitchFamily="2" charset="2"/>
              <a:buChar char="§"/>
            </a:pPr>
            <a:r>
              <a:rPr lang="en-AU" altLang="en-US" dirty="0">
                <a:latin typeface="Tw Cen MT" panose="020B0602020104020603" pitchFamily="34" charset="0"/>
              </a:rPr>
              <a:t>Understanding distress in context.</a:t>
            </a:r>
          </a:p>
          <a:p>
            <a:pPr eaLnBrk="1" hangingPunct="1">
              <a:buFont typeface="Wingdings" panose="05000000000000000000" pitchFamily="2" charset="2"/>
              <a:buChar char="§"/>
            </a:pPr>
            <a:r>
              <a:rPr lang="en-AU" altLang="en-US" dirty="0">
                <a:latin typeface="Tw Cen MT" panose="020B0602020104020603" pitchFamily="34" charset="0"/>
              </a:rPr>
              <a:t>Sometimes </a:t>
            </a:r>
            <a:r>
              <a:rPr lang="en-AU" altLang="en-US" dirty="0" err="1">
                <a:latin typeface="Tw Cen MT" panose="020B0602020104020603" pitchFamily="34" charset="0"/>
              </a:rPr>
              <a:t>recongnise</a:t>
            </a:r>
            <a:r>
              <a:rPr lang="en-AU" altLang="en-US" dirty="0">
                <a:latin typeface="Tw Cen MT" panose="020B0602020104020603" pitchFamily="34" charset="0"/>
              </a:rPr>
              <a:t> that psycho ed can include the whole family group.</a:t>
            </a:r>
          </a:p>
          <a:p>
            <a:pPr eaLnBrk="1" hangingPunct="1"/>
            <a:endParaRPr lang="en-AU" altLang="en-US" dirty="0">
              <a:latin typeface="Arial" panose="020B0604020202020204" pitchFamily="34" charset="0"/>
            </a:endParaRPr>
          </a:p>
          <a:p>
            <a:pPr eaLnBrk="1" hangingPunct="1">
              <a:spcBef>
                <a:spcPct val="0"/>
              </a:spcBef>
            </a:pPr>
            <a:r>
              <a:rPr lang="en-AU" altLang="en-US" dirty="0">
                <a:latin typeface="Arial" panose="020B0604020202020204" pitchFamily="34" charset="0"/>
              </a:rPr>
              <a:t> We have to be able to think broadly and advocate with those we work with and not necessarily the way we might think either….. This advocacy can be in some ways simply through linking a client using warm referrals (they have trust and relationship issues remember) to other people that can assist with what they need.  The more relationships that are healthy and positive for someone the better in recovery.  The other aspect around something simple in referring someone by advocating for them to another service is that if they are at risk of becoming homeless, for someone who has been dispossessed or fled from their homeland that’s a trigger and the referral is a way of working towards dealing with alleviating that trigger.  In terms of advocacy education and access to education is also quite significant…. The capacity of for a person to master information/knowledge is very powerful.  </a:t>
            </a:r>
          </a:p>
          <a:p>
            <a:pPr eaLnBrk="1" hangingPunct="1"/>
            <a:endParaRPr lang="en-AU" altLang="en-US" dirty="0">
              <a:latin typeface="Arial" panose="020B0604020202020204" pitchFamily="34" charset="0"/>
            </a:endParaRP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We also need to realise that  because relationships heal as we all know to start to working with people to connect them as much as possible to a diverse array of support systems its why community development activities such as music dance gardening, cooking and other sensory based activities are so good. As they work with both the attachments and connections but also the sensory calming of a familiar and pleasant activity.  So works with brain and also nervous systems…..  </a:t>
            </a:r>
          </a:p>
          <a:p>
            <a:pPr eaLnBrk="1" hangingPunct="1"/>
            <a:endParaRPr lang="en-AU" altLang="en-US" dirty="0">
              <a:latin typeface="Arial" panose="020B0604020202020204" pitchFamily="34" charset="0"/>
            </a:endParaRP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Its also important to think if we are working as non clinicians to apply the idea of universal precautions… so basically applying the idea that everyone we meet has potential for traumatic background and therefore we apply the principles of trauma informed practice to all. </a:t>
            </a: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There are other issues such as language, a core component of feeling safe is the capacity to adequately articulate our need to another who can help us meet the need.  What happens when that is not available, or the service providers are unwilling to provide means, or they the service providers simply fail to address issue of dialect, or correct language and not asking someone their preference.  </a:t>
            </a:r>
          </a:p>
          <a:p>
            <a:pPr eaLnBrk="1" hangingPunct="1">
              <a:buFont typeface="Wingdings" panose="05000000000000000000" pitchFamily="2" charset="2"/>
              <a:buNone/>
            </a:pPr>
            <a:endParaRPr lang="en-AU" altLang="en-US" dirty="0">
              <a:latin typeface="Tw Cen MT" panose="020B0602020104020603" pitchFamily="34" charset="0"/>
            </a:endParaRPr>
          </a:p>
          <a:p>
            <a:pPr eaLnBrk="1" hangingPunct="1">
              <a:buFont typeface="Wingdings" panose="05000000000000000000" pitchFamily="2" charset="2"/>
              <a:buNone/>
            </a:pPr>
            <a:r>
              <a:rPr lang="en-AU" altLang="en-US" dirty="0">
                <a:latin typeface="Tw Cen MT" panose="020B0602020104020603" pitchFamily="34" charset="0"/>
              </a:rPr>
              <a:t>In terms of some of the other things to think about:</a:t>
            </a:r>
          </a:p>
          <a:p>
            <a:pPr eaLnBrk="1" hangingPunct="1">
              <a:buFont typeface="Wingdings" panose="05000000000000000000" pitchFamily="2" charset="2"/>
              <a:buNone/>
            </a:pPr>
            <a:endParaRPr lang="en-AU" altLang="en-US" dirty="0">
              <a:latin typeface="Tw Cen MT" panose="020B0602020104020603" pitchFamily="34" charset="0"/>
            </a:endParaRPr>
          </a:p>
          <a:p>
            <a:pPr eaLnBrk="1" hangingPunct="1">
              <a:buFont typeface="Wingdings" panose="05000000000000000000" pitchFamily="2" charset="2"/>
              <a:buNone/>
            </a:pPr>
            <a:r>
              <a:rPr lang="en-AU" altLang="en-US" dirty="0">
                <a:latin typeface="Tw Cen MT" panose="020B0602020104020603" pitchFamily="34" charset="0"/>
              </a:rPr>
              <a:t>Think in terms of:  </a:t>
            </a:r>
          </a:p>
          <a:p>
            <a:pPr eaLnBrk="1" hangingPunct="1">
              <a:buFont typeface="Wingdings" panose="05000000000000000000" pitchFamily="2" charset="2"/>
              <a:buChar char="§"/>
            </a:pPr>
            <a:r>
              <a:rPr lang="en-AU" altLang="en-US" dirty="0">
                <a:latin typeface="Tw Cen MT" panose="020B0602020104020603" pitchFamily="34" charset="0"/>
              </a:rPr>
              <a:t>Containment</a:t>
            </a:r>
          </a:p>
          <a:p>
            <a:pPr eaLnBrk="1" hangingPunct="1">
              <a:buFont typeface="Wingdings" panose="05000000000000000000" pitchFamily="2" charset="2"/>
              <a:buChar char="§"/>
            </a:pPr>
            <a:r>
              <a:rPr lang="en-AU" altLang="en-US" dirty="0">
                <a:latin typeface="Tw Cen MT" panose="020B0602020104020603" pitchFamily="34" charset="0"/>
              </a:rPr>
              <a:t>Calibration</a:t>
            </a:r>
          </a:p>
          <a:p>
            <a:pPr eaLnBrk="1" hangingPunct="1">
              <a:buFont typeface="Wingdings" panose="05000000000000000000" pitchFamily="2" charset="2"/>
              <a:buChar char="§"/>
            </a:pPr>
            <a:r>
              <a:rPr lang="en-AU" altLang="en-US" dirty="0">
                <a:latin typeface="Tw Cen MT" panose="020B0602020104020603" pitchFamily="34" charset="0"/>
              </a:rPr>
              <a:t>Genuine responding within boundaries</a:t>
            </a:r>
          </a:p>
          <a:p>
            <a:pPr eaLnBrk="1" hangingPunct="1">
              <a:buFont typeface="Wingdings" panose="05000000000000000000" pitchFamily="2" charset="2"/>
              <a:buChar char="§"/>
            </a:pPr>
            <a:r>
              <a:rPr lang="en-AU" altLang="en-US" dirty="0">
                <a:latin typeface="Tw Cen MT" panose="020B0602020104020603" pitchFamily="34" charset="0"/>
              </a:rPr>
              <a:t>Avoiding premature reassurance </a:t>
            </a:r>
          </a:p>
          <a:p>
            <a:pPr eaLnBrk="1" hangingPunct="1">
              <a:buFont typeface="Wingdings" panose="05000000000000000000" pitchFamily="2" charset="2"/>
              <a:buChar char="§"/>
            </a:pPr>
            <a:r>
              <a:rPr lang="en-AU" altLang="en-US" dirty="0">
                <a:solidFill>
                  <a:schemeClr val="bg1"/>
                </a:solidFill>
                <a:latin typeface="Arial" panose="020B0604020202020204" pitchFamily="34" charset="0"/>
              </a:rPr>
              <a:t>Attitude of openness and curiosity </a:t>
            </a:r>
          </a:p>
          <a:p>
            <a:pPr eaLnBrk="1" hangingPunct="1">
              <a:buFont typeface="Wingdings" panose="05000000000000000000" pitchFamily="2" charset="2"/>
              <a:buChar char="§"/>
            </a:pPr>
            <a:r>
              <a:rPr lang="en-AU" altLang="en-US" dirty="0">
                <a:solidFill>
                  <a:schemeClr val="bg1"/>
                </a:solidFill>
                <a:latin typeface="Arial" panose="020B0604020202020204" pitchFamily="34" charset="0"/>
              </a:rPr>
              <a:t>“Not knowing”</a:t>
            </a:r>
          </a:p>
          <a:p>
            <a:pPr eaLnBrk="1" hangingPunct="1">
              <a:buFont typeface="Wingdings" panose="05000000000000000000" pitchFamily="2" charset="2"/>
              <a:buChar char="§"/>
            </a:pPr>
            <a:r>
              <a:rPr lang="en-AU" altLang="en-US" dirty="0">
                <a:solidFill>
                  <a:schemeClr val="bg1"/>
                </a:solidFill>
                <a:latin typeface="Arial" panose="020B0604020202020204" pitchFamily="34" charset="0"/>
              </a:rPr>
              <a:t>Start where they are</a:t>
            </a:r>
          </a:p>
          <a:p>
            <a:pPr eaLnBrk="1" hangingPunct="1">
              <a:buFont typeface="Wingdings" panose="05000000000000000000" pitchFamily="2" charset="2"/>
              <a:buChar char="§"/>
            </a:pPr>
            <a:r>
              <a:rPr lang="en-AU" altLang="en-US" dirty="0">
                <a:solidFill>
                  <a:schemeClr val="bg1"/>
                </a:solidFill>
                <a:latin typeface="Arial" panose="020B0604020202020204" pitchFamily="34" charset="0"/>
              </a:rPr>
              <a:t>Allow a space to talk about the losses, their country, their culture</a:t>
            </a:r>
          </a:p>
          <a:p>
            <a:pPr eaLnBrk="1" hangingPunct="1">
              <a:buFont typeface="Wingdings" panose="05000000000000000000" pitchFamily="2" charset="2"/>
              <a:buChar char="§"/>
            </a:pPr>
            <a:r>
              <a:rPr lang="en-AU" altLang="en-US" b="1" dirty="0">
                <a:solidFill>
                  <a:schemeClr val="bg1"/>
                </a:solidFill>
                <a:latin typeface="Arial" panose="020B0604020202020204" pitchFamily="34" charset="0"/>
              </a:rPr>
              <a:t>Their strengths – Strength based work is a common approach in Refugee Trauma work…. its been very useful in supporting someone's sense of control and power over situations.  </a:t>
            </a:r>
          </a:p>
          <a:p>
            <a:pPr eaLnBrk="1" hangingPunct="1">
              <a:buFont typeface="Wingdings" panose="05000000000000000000" pitchFamily="2" charset="2"/>
              <a:buChar char="§"/>
            </a:pPr>
            <a:r>
              <a:rPr lang="en-AU" altLang="en-US" dirty="0">
                <a:solidFill>
                  <a:schemeClr val="bg1"/>
                </a:solidFill>
                <a:latin typeface="Arial" panose="020B0604020202020204" pitchFamily="34" charset="0"/>
              </a:rPr>
              <a:t>Also engage with the present and future</a:t>
            </a:r>
          </a:p>
          <a:p>
            <a:pPr eaLnBrk="1" hangingPunct="1">
              <a:buFont typeface="Wingdings" panose="05000000000000000000" pitchFamily="2" charset="2"/>
              <a:buChar char="§"/>
            </a:pPr>
            <a:r>
              <a:rPr lang="en-AU" altLang="en-US" dirty="0">
                <a:solidFill>
                  <a:schemeClr val="bg1"/>
                </a:solidFill>
                <a:latin typeface="Arial" panose="020B0604020202020204" pitchFamily="34" charset="0"/>
              </a:rPr>
              <a:t>Really listening is a skill and can be a powerful intervention in itself</a:t>
            </a:r>
          </a:p>
          <a:p>
            <a:pPr eaLnBrk="1" hangingPunct="1"/>
            <a:endParaRPr lang="en-AU" altLang="en-US" dirty="0">
              <a:latin typeface="Arial" panose="020B0604020202020204" pitchFamily="34" charset="0"/>
            </a:endParaRPr>
          </a:p>
          <a:p>
            <a:pPr eaLnBrk="1" hangingPunct="1">
              <a:spcBef>
                <a:spcPct val="0"/>
              </a:spcBef>
            </a:pPr>
            <a:r>
              <a:rPr lang="en-AU" altLang="en-US" dirty="0">
                <a:latin typeface="Arial" panose="020B0604020202020204" pitchFamily="34" charset="0"/>
              </a:rPr>
              <a:t>Mindfulness, meditation, Integrating spiritual practices, exercise… health…. promoting good nutrition is absolute……..   SEEDS – Social support Exercise Education Diet Sleep</a:t>
            </a:r>
          </a:p>
          <a:p>
            <a:pPr eaLnBrk="1" hangingPunct="1">
              <a:spcBef>
                <a:spcPct val="0"/>
              </a:spcBef>
            </a:pPr>
            <a:endParaRPr lang="en-AU" altLang="en-US" dirty="0">
              <a:latin typeface="Arial" panose="020B0604020202020204" pitchFamily="34" charset="0"/>
            </a:endParaRPr>
          </a:p>
          <a:p>
            <a:pPr eaLnBrk="1" hangingPunct="1"/>
            <a:r>
              <a:rPr lang="en-AU" altLang="en-US" dirty="0">
                <a:latin typeface="Arial" panose="020B0604020202020204" pitchFamily="34" charset="0"/>
              </a:rPr>
              <a:t>For those though that are working with traumatic memories it really must be when the individual is operating within the window of tolerance… where safety has been established.  </a:t>
            </a:r>
          </a:p>
          <a:p>
            <a:pPr eaLnBrk="1" hangingPunct="1"/>
            <a:endParaRPr lang="en-AU" altLang="en-US" dirty="0">
              <a:latin typeface="Arial" panose="020B0604020202020204" pitchFamily="34" charset="0"/>
            </a:endParaRPr>
          </a:p>
          <a:p>
            <a:pPr eaLnBrk="1" hangingPunct="1">
              <a:spcBef>
                <a:spcPct val="0"/>
              </a:spcBef>
            </a:pPr>
            <a:r>
              <a:rPr lang="en-AU" altLang="en-US" dirty="0">
                <a:latin typeface="Arial" panose="020B0604020202020204" pitchFamily="34" charset="0"/>
              </a:rPr>
              <a:t>Common therapies for trauma work is things like CBT/EMDR/NET (narrative exposure therapy) which was developed specifically for working with refugees. body based therapies which </a:t>
            </a:r>
            <a:r>
              <a:rPr lang="en-US" altLang="en-US" dirty="0">
                <a:solidFill>
                  <a:srgbClr val="444444"/>
                </a:solidFill>
                <a:latin typeface="Open Sans" panose="020B0606030504020204" pitchFamily="34" charset="0"/>
                <a:ea typeface="Times New Roman" panose="02020603050405020304" pitchFamily="18" charset="0"/>
                <a:cs typeface="Arial" panose="020B0604020202020204" pitchFamily="34" charset="0"/>
              </a:rPr>
              <a:t>integrate </a:t>
            </a:r>
            <a:r>
              <a:rPr lang="en-US" altLang="en-US" b="1" dirty="0">
                <a:solidFill>
                  <a:srgbClr val="990033"/>
                </a:solidFill>
                <a:latin typeface="Open Sans" panose="020B0606030504020204" pitchFamily="34" charset="0"/>
                <a:ea typeface="Times New Roman" panose="02020603050405020304" pitchFamily="18" charset="0"/>
                <a:cs typeface="Arial" panose="020B0604020202020204" pitchFamily="34" charset="0"/>
              </a:rPr>
              <a:t>talk therapy </a:t>
            </a:r>
            <a:r>
              <a:rPr lang="en-US" altLang="en-US" dirty="0">
                <a:solidFill>
                  <a:srgbClr val="444444"/>
                </a:solidFill>
                <a:latin typeface="Open Sans" panose="020B0606030504020204" pitchFamily="34" charset="0"/>
                <a:ea typeface="Times New Roman" panose="02020603050405020304" pitchFamily="18" charset="0"/>
                <a:cs typeface="Arial" panose="020B0604020202020204" pitchFamily="34" charset="0"/>
              </a:rPr>
              <a:t>with techniques that bring the</a:t>
            </a:r>
            <a:r>
              <a:rPr lang="en-US" altLang="en-US" b="1" dirty="0">
                <a:solidFill>
                  <a:srgbClr val="990033"/>
                </a:solidFill>
                <a:latin typeface="Open Sans" panose="020B0606030504020204" pitchFamily="34" charset="0"/>
                <a:ea typeface="Times New Roman" panose="02020603050405020304" pitchFamily="18" charset="0"/>
                <a:cs typeface="Arial" panose="020B0604020202020204" pitchFamily="34" charset="0"/>
              </a:rPr>
              <a:t> body </a:t>
            </a:r>
            <a:r>
              <a:rPr lang="en-US" altLang="en-US" dirty="0">
                <a:solidFill>
                  <a:srgbClr val="444444"/>
                </a:solidFill>
                <a:latin typeface="Open Sans" panose="020B0606030504020204" pitchFamily="34" charset="0"/>
                <a:ea typeface="Times New Roman" panose="02020603050405020304" pitchFamily="18" charset="0"/>
                <a:cs typeface="Arial" panose="020B0604020202020204" pitchFamily="34" charset="0"/>
              </a:rPr>
              <a:t>into counselling as a </a:t>
            </a:r>
            <a:r>
              <a:rPr lang="en-US" altLang="en-US" b="1" dirty="0">
                <a:solidFill>
                  <a:srgbClr val="990033"/>
                </a:solidFill>
                <a:latin typeface="Open Sans" panose="020B0606030504020204" pitchFamily="34" charset="0"/>
                <a:ea typeface="Times New Roman" panose="02020603050405020304" pitchFamily="18" charset="0"/>
                <a:cs typeface="Arial" panose="020B0604020202020204" pitchFamily="34" charset="0"/>
              </a:rPr>
              <a:t>therapeutic resource </a:t>
            </a:r>
            <a:r>
              <a:rPr lang="en-US" altLang="en-US" dirty="0">
                <a:solidFill>
                  <a:srgbClr val="444444"/>
                </a:solidFill>
                <a:latin typeface="Arial" panose="020B0604020202020204" pitchFamily="34" charset="0"/>
                <a:ea typeface="Times New Roman" panose="02020603050405020304" pitchFamily="18" charset="0"/>
                <a:cs typeface="Arial" panose="020B0604020202020204" pitchFamily="34" charset="0"/>
              </a:rPr>
              <a:t>increase awareness of </a:t>
            </a:r>
            <a:r>
              <a:rPr lang="en-US" altLang="en-US" b="1" dirty="0">
                <a:solidFill>
                  <a:srgbClr val="990033"/>
                </a:solidFill>
                <a:latin typeface="Arial" panose="020B0604020202020204" pitchFamily="34" charset="0"/>
                <a:ea typeface="Times New Roman" panose="02020603050405020304" pitchFamily="18" charset="0"/>
                <a:cs typeface="Arial" panose="020B0604020202020204" pitchFamily="34" charset="0"/>
              </a:rPr>
              <a:t>body sensations, behaviors, emotions, and thoughts </a:t>
            </a:r>
            <a:r>
              <a:rPr lang="en-US" altLang="en-US" dirty="0">
                <a:solidFill>
                  <a:srgbClr val="444444"/>
                </a:solidFill>
                <a:latin typeface="Arial" panose="020B0604020202020204" pitchFamily="34" charset="0"/>
                <a:ea typeface="Times New Roman" panose="02020603050405020304" pitchFamily="18" charset="0"/>
                <a:cs typeface="Arial" panose="020B0604020202020204" pitchFamily="34" charset="0"/>
              </a:rPr>
              <a:t>so the client can learn the relationships between them…. These are some of those items. </a:t>
            </a:r>
          </a:p>
          <a:p>
            <a:pPr eaLnBrk="1" hangingPunct="1">
              <a:spcBef>
                <a:spcPct val="0"/>
              </a:spcBef>
            </a:pPr>
            <a:endParaRPr lang="en-US" altLang="en-US" dirty="0">
              <a:solidFill>
                <a:srgbClr val="444444"/>
              </a:solidFill>
              <a:latin typeface="Arial" panose="020B0604020202020204" pitchFamily="34" charset="0"/>
              <a:ea typeface="Times New Roman" panose="02020603050405020304" pitchFamily="18" charset="0"/>
              <a:cs typeface="Arial" panose="020B0604020202020204" pitchFamily="34" charset="0"/>
            </a:endParaRPr>
          </a:p>
          <a:p>
            <a:pPr>
              <a:lnSpc>
                <a:spcPct val="80000"/>
              </a:lnSpc>
              <a:buFont typeface="Wingdings" panose="05000000000000000000" pitchFamily="2" charset="2"/>
              <a:buChar char="§"/>
            </a:pPr>
            <a:r>
              <a:rPr lang="en-AU" altLang="en-US" dirty="0">
                <a:latin typeface="Arial" panose="020B0604020202020204" pitchFamily="34" charset="0"/>
              </a:rPr>
              <a:t>Relaxation</a:t>
            </a:r>
          </a:p>
          <a:p>
            <a:pPr>
              <a:lnSpc>
                <a:spcPct val="80000"/>
              </a:lnSpc>
              <a:buFont typeface="Wingdings" panose="05000000000000000000" pitchFamily="2" charset="2"/>
              <a:buChar char="§"/>
            </a:pPr>
            <a:r>
              <a:rPr lang="en-AU" altLang="en-US" dirty="0">
                <a:latin typeface="Arial" panose="020B0604020202020204" pitchFamily="34" charset="0"/>
              </a:rPr>
              <a:t>Body scanning</a:t>
            </a:r>
          </a:p>
          <a:p>
            <a:pPr>
              <a:lnSpc>
                <a:spcPct val="80000"/>
              </a:lnSpc>
              <a:buFont typeface="Wingdings" panose="05000000000000000000" pitchFamily="2" charset="2"/>
              <a:buChar char="§"/>
            </a:pPr>
            <a:r>
              <a:rPr lang="en-AU" altLang="en-US" dirty="0">
                <a:latin typeface="Arial" panose="020B0604020202020204" pitchFamily="34" charset="0"/>
              </a:rPr>
              <a:t>Mindfulness </a:t>
            </a:r>
          </a:p>
          <a:p>
            <a:pPr>
              <a:lnSpc>
                <a:spcPct val="80000"/>
              </a:lnSpc>
              <a:buFont typeface="Wingdings" panose="05000000000000000000" pitchFamily="2" charset="2"/>
              <a:buChar char="§"/>
            </a:pPr>
            <a:r>
              <a:rPr lang="en-AU" altLang="en-US" dirty="0">
                <a:latin typeface="Arial" panose="020B0604020202020204" pitchFamily="34" charset="0"/>
              </a:rPr>
              <a:t>Focus on breathing        </a:t>
            </a:r>
          </a:p>
          <a:p>
            <a:pPr>
              <a:lnSpc>
                <a:spcPct val="80000"/>
              </a:lnSpc>
              <a:buFont typeface="Wingdings" panose="05000000000000000000" pitchFamily="2" charset="2"/>
              <a:buChar char="§"/>
            </a:pPr>
            <a:r>
              <a:rPr lang="en-AU" altLang="en-US" dirty="0">
                <a:latin typeface="Arial" panose="020B0604020202020204" pitchFamily="34" charset="0"/>
              </a:rPr>
              <a:t>Tracking the pain</a:t>
            </a:r>
          </a:p>
          <a:p>
            <a:pPr>
              <a:lnSpc>
                <a:spcPct val="80000"/>
              </a:lnSpc>
              <a:buFont typeface="Wingdings" panose="05000000000000000000" pitchFamily="2" charset="2"/>
              <a:buChar char="§"/>
            </a:pPr>
            <a:r>
              <a:rPr lang="en-AU" altLang="en-US" dirty="0">
                <a:latin typeface="Arial" panose="020B0604020202020204" pitchFamily="34" charset="0"/>
              </a:rPr>
              <a:t>Drawing the body               </a:t>
            </a:r>
          </a:p>
          <a:p>
            <a:pPr>
              <a:lnSpc>
                <a:spcPct val="80000"/>
              </a:lnSpc>
              <a:buFont typeface="Wingdings" panose="05000000000000000000" pitchFamily="2" charset="2"/>
              <a:buChar char="§"/>
            </a:pPr>
            <a:r>
              <a:rPr lang="en-AU" altLang="en-US" dirty="0">
                <a:latin typeface="Arial" panose="020B0604020202020204" pitchFamily="34" charset="0"/>
              </a:rPr>
              <a:t>Drawing the pain     </a:t>
            </a:r>
          </a:p>
          <a:p>
            <a:pPr>
              <a:lnSpc>
                <a:spcPct val="80000"/>
              </a:lnSpc>
              <a:buFont typeface="Wingdings" panose="05000000000000000000" pitchFamily="2" charset="2"/>
              <a:buChar char="§"/>
            </a:pPr>
            <a:r>
              <a:rPr lang="en-AU" altLang="en-US" dirty="0" err="1">
                <a:latin typeface="Arial" panose="020B0604020202020204" pitchFamily="34" charset="0"/>
              </a:rPr>
              <a:t>Sandplay</a:t>
            </a:r>
            <a:endParaRPr lang="en-AU" altLang="en-US" dirty="0">
              <a:latin typeface="Arial" panose="020B0604020202020204" pitchFamily="34" charset="0"/>
            </a:endParaRPr>
          </a:p>
          <a:p>
            <a:pPr>
              <a:lnSpc>
                <a:spcPct val="80000"/>
              </a:lnSpc>
              <a:buFont typeface="Wingdings" panose="05000000000000000000" pitchFamily="2" charset="2"/>
              <a:buChar char="§"/>
            </a:pPr>
            <a:r>
              <a:rPr lang="en-AU" altLang="en-US" dirty="0">
                <a:latin typeface="Arial" panose="020B0604020202020204" pitchFamily="34" charset="0"/>
              </a:rPr>
              <a:t>Drumbeats</a:t>
            </a:r>
          </a:p>
          <a:p>
            <a:pPr>
              <a:lnSpc>
                <a:spcPct val="80000"/>
              </a:lnSpc>
              <a:buFont typeface="Wingdings" panose="05000000000000000000" pitchFamily="2" charset="2"/>
              <a:buNone/>
            </a:pPr>
            <a:endParaRPr lang="en-AU" altLang="en-US" dirty="0">
              <a:latin typeface="Arial" panose="020B0604020202020204" pitchFamily="34" charset="0"/>
            </a:endParaRPr>
          </a:p>
          <a:p>
            <a:pPr>
              <a:lnSpc>
                <a:spcPct val="80000"/>
              </a:lnSpc>
              <a:buFont typeface="Wingdings" panose="05000000000000000000" pitchFamily="2" charset="2"/>
              <a:buNone/>
            </a:pPr>
            <a:r>
              <a:rPr lang="en-AU" altLang="en-US" dirty="0" err="1">
                <a:latin typeface="Arial" panose="020B0604020202020204" pitchFamily="34" charset="0"/>
              </a:rPr>
              <a:t>Theres</a:t>
            </a:r>
            <a:r>
              <a:rPr lang="en-AU" altLang="en-US" dirty="0">
                <a:latin typeface="Arial" panose="020B0604020202020204" pitchFamily="34" charset="0"/>
              </a:rPr>
              <a:t> also yoga, </a:t>
            </a:r>
            <a:r>
              <a:rPr lang="en-AU" altLang="en-US" dirty="0" err="1">
                <a:latin typeface="Arial" panose="020B0604020202020204" pitchFamily="34" charset="0"/>
              </a:rPr>
              <a:t>accupuncture</a:t>
            </a:r>
            <a:r>
              <a:rPr lang="en-AU" altLang="en-US" dirty="0">
                <a:latin typeface="Arial" panose="020B0604020202020204" pitchFamily="34" charset="0"/>
              </a:rPr>
              <a:t>, massage, aromatherapy, physio… which makes sense when you think that muscle tension is a bodies way of storing pain.         </a:t>
            </a:r>
          </a:p>
          <a:p>
            <a:pPr eaLnBrk="1" hangingPunct="1">
              <a:spcBef>
                <a:spcPct val="0"/>
              </a:spcBef>
            </a:pPr>
            <a:r>
              <a:rPr lang="en-US" altLang="en-US" b="1" dirty="0">
                <a:solidFill>
                  <a:srgbClr val="990033"/>
                </a:solidFill>
                <a:latin typeface="Open Sans" panose="020B0606030504020204" pitchFamily="34" charset="0"/>
                <a:cs typeface="Times New Roman" panose="02020603050405020304" pitchFamily="18" charset="0"/>
              </a:rPr>
              <a:t>There is also items like tapping, self regulation and self soothing. Other Sleep hygiene techniques are really important given that sleep issues are common features of trauma particular refugee trauma.  Working with nightmares, short term solution orientated counselling, grief work as grief is highly significant in these populations. </a:t>
            </a:r>
            <a:r>
              <a:rPr lang="en-US" altLang="en-US" dirty="0">
                <a:latin typeface="Arial" panose="020B0604020202020204" pitchFamily="34" charset="0"/>
              </a:rPr>
              <a:t>Other considerations around culture and being forced to leave so violently is the severe grief experienced by people complicated by trauma.  Some cultures have complicated rituals around death that are never completed and so traumatic grief issues are common…. But also too the grief of loss of home, family, normal life </a:t>
            </a:r>
            <a:r>
              <a:rPr lang="en-US" altLang="en-US" dirty="0" err="1">
                <a:latin typeface="Arial" panose="020B0604020202020204" pitchFamily="34" charset="0"/>
              </a:rPr>
              <a:t>etc</a:t>
            </a:r>
            <a:r>
              <a:rPr lang="en-US" altLang="en-US" dirty="0">
                <a:latin typeface="Arial" panose="020B0604020202020204" pitchFamily="34" charset="0"/>
              </a:rPr>
              <a:t> also mean issues around grief.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There is a lot of grief to deal with and culturally speaking just in terms of lost loved ones, grieving rituals that were never able to be completed makes for recovery from grief very difficult for people.  </a:t>
            </a:r>
          </a:p>
          <a:p>
            <a:pPr eaLnBrk="1" hangingPunct="1">
              <a:spcBef>
                <a:spcPct val="0"/>
              </a:spcBef>
            </a:pPr>
            <a:endParaRPr lang="en-US" altLang="en-US" b="1" dirty="0">
              <a:solidFill>
                <a:srgbClr val="990033"/>
              </a:solidFill>
              <a:latin typeface="Open Sans" panose="020B0606030504020204" pitchFamily="34" charset="0"/>
              <a:cs typeface="Times New Roman" panose="02020603050405020304" pitchFamily="18" charset="0"/>
            </a:endParaRPr>
          </a:p>
          <a:p>
            <a:pPr eaLnBrk="1" hangingPunct="1"/>
            <a:endParaRPr lang="en-AU" altLang="en-US" dirty="0">
              <a:latin typeface="Arial" panose="020B0604020202020204" pitchFamily="34" charset="0"/>
            </a:endParaRPr>
          </a:p>
          <a:p>
            <a:pPr eaLnBrk="1" hangingPunct="1"/>
            <a:r>
              <a:rPr lang="en-AU" altLang="en-US" dirty="0">
                <a:latin typeface="Arial" panose="020B0604020202020204" pitchFamily="34" charset="0"/>
              </a:rPr>
              <a:t>Our sister agency in Sydney STARRTTS also integrates things like biofeedback, neurofeedback and HRV (Heart rate variability)into therapeutic work as well… so there is a plethora.  </a:t>
            </a:r>
          </a:p>
          <a:p>
            <a:pPr eaLnBrk="1" hangingPunct="1"/>
            <a:r>
              <a:rPr lang="en-AU" altLang="en-US" dirty="0">
                <a:latin typeface="Arial" panose="020B0604020202020204" pitchFamily="34" charset="0"/>
              </a:rPr>
              <a:t>These lists are not exhaustive.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understand that mattering can be broken down into two essential moments “Recognition and impact.  The moment of recognition refers to signals we receive from the world that our presence matters, that we have to say has meaning and that we are acknowledged in the room, in our family, at work and in the community at large.  The moment of impact in refers to our sense of agency; that what we do makes a difference in the world and that other people depend on us.   Each of these moments exist on a continuum.  The moment recognition has at one end a sense of entitlement and at the other end the feeling of invisibility.  Neither extreme is good for health personal or collective well-being.  </a:t>
            </a:r>
          </a:p>
          <a:p>
            <a:endParaRPr lang="en-AU" dirty="0"/>
          </a:p>
          <a:p>
            <a:r>
              <a:rPr lang="en-AU" dirty="0"/>
              <a:t>WE all need to feel recognised acknowledge and appreciated in good measure without demanding too much attention or privilege at the expense of others.  At the same time we must avoid invisibility which plagues minorities and oppressed communities, feeling ignore, neglected and forgotten is a violation and so we must struggle to find the bit in the middle.   </a:t>
            </a:r>
          </a:p>
          <a:p>
            <a:endParaRPr lang="en-AU" dirty="0"/>
          </a:p>
          <a:p>
            <a:endParaRPr lang="en-AU" dirty="0"/>
          </a:p>
          <a:p>
            <a:r>
              <a:rPr lang="en-AU" dirty="0"/>
              <a:t>Reference:  Isaac </a:t>
            </a:r>
            <a:r>
              <a:rPr lang="en-AU" dirty="0" err="1"/>
              <a:t>Prilleltensky</a:t>
            </a:r>
            <a:r>
              <a:rPr lang="en-AU" dirty="0"/>
              <a:t> meaning making, mattering and thriving in community psychology: from co-potation to amelioration and transformation.</a:t>
            </a:r>
          </a:p>
          <a:p>
            <a:endParaRPr lang="en-AU" dirty="0"/>
          </a:p>
        </p:txBody>
      </p:sp>
      <p:sp>
        <p:nvSpPr>
          <p:cNvPr id="4" name="Slide Number Placeholder 3"/>
          <p:cNvSpPr>
            <a:spLocks noGrp="1"/>
          </p:cNvSpPr>
          <p:nvPr>
            <p:ph type="sldNum" sz="quarter" idx="5"/>
          </p:nvPr>
        </p:nvSpPr>
        <p:spPr/>
        <p:txBody>
          <a:bodyPr/>
          <a:lstStyle/>
          <a:p>
            <a:fld id="{706BE4F8-CD24-430C-B76F-D4197E3524F7}" type="slidenum">
              <a:rPr lang="en-AU" smtClean="0"/>
              <a:t>17</a:t>
            </a:fld>
            <a:endParaRPr lang="en-AU"/>
          </a:p>
        </p:txBody>
      </p:sp>
    </p:spTree>
    <p:extLst>
      <p:ext uri="{BB962C8B-B14F-4D97-AF65-F5344CB8AC3E}">
        <p14:creationId xmlns:p14="http://schemas.microsoft.com/office/powerpoint/2010/main" val="2870520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F5C7F295-D66E-0290-C79F-3962B1BE37B1}"/>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CD3DD4A0-BB3F-DF45-602A-00CBCD64F2F8}"/>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AU" altLang="en-US" dirty="0">
              <a:solidFill>
                <a:schemeClr val="tx2"/>
              </a:solidFill>
              <a:latin typeface="+mn-lt"/>
              <a:ea typeface="ＭＳ Ｐゴシック" pitchFamily="34" charset="-128"/>
            </a:endParaRPr>
          </a:p>
          <a:p>
            <a:pPr>
              <a:defRPr/>
            </a:pPr>
            <a:endParaRPr lang="en-AU" altLang="en-US" dirty="0">
              <a:solidFill>
                <a:schemeClr val="tx2"/>
              </a:solidFill>
              <a:latin typeface="+mn-lt"/>
              <a:ea typeface="ＭＳ Ｐゴシック" pitchFamily="34" charset="-128"/>
            </a:endParaRPr>
          </a:p>
          <a:p>
            <a:pPr>
              <a:defRPr/>
            </a:pPr>
            <a:r>
              <a:rPr lang="en-AU" altLang="en-US" b="1" dirty="0">
                <a:solidFill>
                  <a:schemeClr val="tx2"/>
                </a:solidFill>
                <a:latin typeface="+mn-lt"/>
                <a:ea typeface="ＭＳ Ｐゴシック" pitchFamily="34" charset="-128"/>
              </a:rPr>
              <a:t>What can individuals do?</a:t>
            </a:r>
          </a:p>
          <a:p>
            <a:pPr>
              <a:defRPr/>
            </a:pPr>
            <a:endParaRPr lang="en-AU" altLang="en-US" dirty="0">
              <a:solidFill>
                <a:schemeClr val="tx2"/>
              </a:solidFill>
              <a:latin typeface="+mn-lt"/>
              <a:ea typeface="ＭＳ Ｐゴシック" pitchFamily="34" charset="-128"/>
            </a:endParaRPr>
          </a:p>
          <a:p>
            <a:pPr>
              <a:defRPr/>
            </a:pPr>
            <a:r>
              <a:rPr lang="en-AU" altLang="en-US" dirty="0">
                <a:solidFill>
                  <a:schemeClr val="tx2"/>
                </a:solidFill>
                <a:latin typeface="+mn-lt"/>
                <a:ea typeface="ＭＳ Ｐゴシック" pitchFamily="34" charset="-128"/>
              </a:rPr>
              <a:t>Start with primary prevention; things that might help everyone. </a:t>
            </a:r>
          </a:p>
          <a:p>
            <a:pPr>
              <a:defRPr/>
            </a:pPr>
            <a:r>
              <a:rPr lang="en-AU" altLang="en-US" dirty="0">
                <a:solidFill>
                  <a:schemeClr val="tx2"/>
                </a:solidFill>
                <a:latin typeface="+mn-lt"/>
                <a:ea typeface="ＭＳ Ｐゴシック" pitchFamily="34" charset="-128"/>
              </a:rPr>
              <a:t>This will have a focus on resilience-enhancing behaviours.   Evidence-based activities that can benefit everyone physically, mentally and spiritually and may help to resist burnout. </a:t>
            </a:r>
          </a:p>
          <a:p>
            <a:pPr>
              <a:defRPr/>
            </a:pPr>
            <a:endParaRPr lang="en-AU" altLang="en-US" dirty="0">
              <a:solidFill>
                <a:schemeClr val="tx2"/>
              </a:solidFill>
              <a:latin typeface="+mn-lt"/>
              <a:ea typeface="ＭＳ Ｐゴシック" pitchFamily="34" charset="-128"/>
            </a:endParaRPr>
          </a:p>
          <a:p>
            <a:pPr>
              <a:defRPr/>
            </a:pPr>
            <a:endParaRPr lang="en-AU" altLang="en-US" dirty="0">
              <a:solidFill>
                <a:schemeClr val="tx2"/>
              </a:solidFill>
              <a:latin typeface="+mn-lt"/>
              <a:ea typeface="ＭＳ Ｐゴシック" pitchFamily="34" charset="-128"/>
            </a:endParaRPr>
          </a:p>
          <a:p>
            <a:pPr>
              <a:defRPr/>
            </a:pPr>
            <a:endParaRPr lang="en-AU" altLang="en-US" dirty="0">
              <a:solidFill>
                <a:schemeClr val="tx2"/>
              </a:solidFill>
              <a:latin typeface="+mn-lt"/>
              <a:ea typeface="ＭＳ Ｐゴシック" pitchFamily="34" charset="-128"/>
            </a:endParaRPr>
          </a:p>
          <a:p>
            <a:pPr>
              <a:defRPr/>
            </a:pPr>
            <a:r>
              <a:rPr lang="en-AU" altLang="en-US" dirty="0">
                <a:solidFill>
                  <a:schemeClr val="tx2"/>
                </a:solidFill>
                <a:latin typeface="+mn-lt"/>
                <a:ea typeface="ＭＳ Ｐゴシック" pitchFamily="34" charset="-128"/>
              </a:rPr>
              <a:t>A second resilience-enhancing activity is </a:t>
            </a:r>
            <a:r>
              <a:rPr lang="en-AU" altLang="en-US" dirty="0">
                <a:latin typeface="+mn-lt"/>
                <a:ea typeface="ＭＳ Ｐゴシック" pitchFamily="34" charset="-128"/>
              </a:rPr>
              <a:t>engaging in daily </a:t>
            </a:r>
            <a:r>
              <a:rPr lang="en-AU" altLang="en-US" b="1" i="1" dirty="0">
                <a:latin typeface="+mn-lt"/>
                <a:ea typeface="ＭＳ Ｐゴシック" pitchFamily="34" charset="-128"/>
              </a:rPr>
              <a:t>physical exercise</a:t>
            </a:r>
            <a:r>
              <a:rPr lang="en-AU" altLang="en-US" dirty="0">
                <a:latin typeface="+mn-lt"/>
                <a:ea typeface="ＭＳ Ｐゴシック" pitchFamily="34" charset="-128"/>
              </a:rPr>
              <a:t>. You might first think of running or swimming, strenuous exercise, which is great but not always feasible. Walking, going up and down the stairs, lifting weights, yoga and just moving about rather than sitting at our desks for hours on end also contribute to a healthier body, mind, and spirit.</a:t>
            </a:r>
          </a:p>
          <a:p>
            <a:pPr>
              <a:defRPr/>
            </a:pPr>
            <a:endParaRPr lang="en-AU" altLang="en-US" dirty="0">
              <a:latin typeface="+mn-lt"/>
              <a:ea typeface="ＭＳ Ｐゴシック" pitchFamily="34" charset="-128"/>
            </a:endParaRPr>
          </a:p>
          <a:p>
            <a:pPr>
              <a:defRPr/>
            </a:pPr>
            <a:r>
              <a:rPr lang="en-AU" altLang="en-US" dirty="0">
                <a:latin typeface="+mn-lt"/>
                <a:ea typeface="ＭＳ Ｐゴシック" pitchFamily="34" charset="-128"/>
              </a:rPr>
              <a:t>Equally important is eating a </a:t>
            </a:r>
            <a:r>
              <a:rPr lang="en-AU" altLang="en-US" b="1" i="1" dirty="0">
                <a:latin typeface="+mn-lt"/>
                <a:ea typeface="ＭＳ Ｐゴシック" pitchFamily="34" charset="-128"/>
              </a:rPr>
              <a:t>healthy diet</a:t>
            </a:r>
            <a:r>
              <a:rPr lang="en-AU" altLang="en-US" dirty="0">
                <a:latin typeface="+mn-lt"/>
                <a:ea typeface="ＭＳ Ｐゴシック" pitchFamily="34" charset="-128"/>
              </a:rPr>
              <a:t>.  Mom was right when she said, “eat your veggies.” It’s not always easy to eat right when you’re at work, but it does our bodies tremendous good to eat the rainbow (foods of different </a:t>
            </a:r>
            <a:r>
              <a:rPr lang="en-AU" altLang="en-US" dirty="0" err="1">
                <a:latin typeface="+mn-lt"/>
                <a:ea typeface="ＭＳ Ｐゴシック" pitchFamily="34" charset="-128"/>
              </a:rPr>
              <a:t>colors</a:t>
            </a:r>
            <a:r>
              <a:rPr lang="en-AU" altLang="en-US" dirty="0">
                <a:latin typeface="+mn-lt"/>
                <a:ea typeface="ＭＳ Ｐゴシック" pitchFamily="34" charset="-128"/>
              </a:rPr>
              <a:t>) every day, stock up on fruits, veggies, and complex carbohydrates  (like beans and grains), rather than eating fast foods or lots of meat.</a:t>
            </a:r>
          </a:p>
          <a:p>
            <a:pPr>
              <a:defRPr/>
            </a:pPr>
            <a:endParaRPr lang="en-AU" altLang="en-US" dirty="0">
              <a:latin typeface="+mn-lt"/>
              <a:ea typeface="ＭＳ Ｐゴシック" pitchFamily="34" charset="-128"/>
            </a:endParaRPr>
          </a:p>
          <a:p>
            <a:pPr>
              <a:defRPr/>
            </a:pPr>
            <a:r>
              <a:rPr lang="en-AU" altLang="en-US" dirty="0">
                <a:latin typeface="+mn-lt"/>
                <a:ea typeface="ＭＳ Ｐゴシック" pitchFamily="34" charset="-128"/>
              </a:rPr>
              <a:t>It may sound difficult, but getting enough </a:t>
            </a:r>
            <a:r>
              <a:rPr lang="en-AU" altLang="en-US" b="1" i="1" dirty="0">
                <a:latin typeface="+mn-lt"/>
                <a:ea typeface="ＭＳ Ｐゴシック" pitchFamily="34" charset="-128"/>
              </a:rPr>
              <a:t>sleep</a:t>
            </a:r>
            <a:r>
              <a:rPr lang="en-AU" altLang="en-US" dirty="0">
                <a:latin typeface="+mn-lt"/>
                <a:ea typeface="ＭＳ Ｐゴシック" pitchFamily="34" charset="-128"/>
              </a:rPr>
              <a:t> is hugely important. And we now know that this means something like 8 hours a night, plus a nap if you can...no kidding! I had a friend who kept an inflated air mattress in his closet at work so he could grab a nap for 20 minutes during his lunch hour every day. Research has established that people who nap are more productive at work in the afternoon than those who don’t—tell your boss!</a:t>
            </a:r>
          </a:p>
          <a:p>
            <a:pPr>
              <a:defRPr/>
            </a:pPr>
            <a:endParaRPr lang="en-AU" altLang="en-US" dirty="0">
              <a:latin typeface="+mn-lt"/>
              <a:ea typeface="ＭＳ Ｐゴシック" pitchFamily="34" charset="-128"/>
            </a:endParaRPr>
          </a:p>
          <a:p>
            <a:pPr>
              <a:defRPr/>
            </a:pPr>
            <a:r>
              <a:rPr lang="en-AU" altLang="en-US" dirty="0">
                <a:latin typeface="+mn-lt"/>
                <a:ea typeface="ＭＳ Ｐゴシック" pitchFamily="34" charset="-128"/>
              </a:rPr>
              <a:t>Another very useful way to build resilience is to develop</a:t>
            </a:r>
            <a:r>
              <a:rPr lang="en-AU" altLang="en-US" b="1" dirty="0">
                <a:latin typeface="+mn-lt"/>
                <a:ea typeface="ＭＳ Ｐゴシック" pitchFamily="34" charset="-128"/>
              </a:rPr>
              <a:t> </a:t>
            </a:r>
            <a:r>
              <a:rPr lang="en-AU" altLang="en-US" b="1" i="1" dirty="0">
                <a:latin typeface="+mn-lt"/>
                <a:ea typeface="ＭＳ Ｐゴシック" pitchFamily="34" charset="-128"/>
              </a:rPr>
              <a:t>competence </a:t>
            </a:r>
            <a:r>
              <a:rPr lang="en-AU" altLang="en-US" dirty="0">
                <a:latin typeface="+mn-lt"/>
                <a:ea typeface="ＭＳ Ｐゴシック" pitchFamily="34" charset="-128"/>
              </a:rPr>
              <a:t>(the skills you need to do your job) and </a:t>
            </a:r>
            <a:r>
              <a:rPr lang="en-AU" altLang="en-US" b="1" i="1" dirty="0">
                <a:latin typeface="+mn-lt"/>
                <a:ea typeface="ＭＳ Ｐゴシック" pitchFamily="34" charset="-128"/>
              </a:rPr>
              <a:t>confidence</a:t>
            </a:r>
            <a:r>
              <a:rPr lang="en-AU" altLang="en-US" dirty="0">
                <a:latin typeface="+mn-lt"/>
                <a:ea typeface="ＭＳ Ｐゴシック" pitchFamily="34" charset="-128"/>
              </a:rPr>
              <a:t> (the knowledge that you can do it). We can build our skills through study and apprenticeship, for example. Sometimes we have the skills but don’t trust ourselves. Confidence comes about through practice and feedback.</a:t>
            </a:r>
          </a:p>
          <a:p>
            <a:pPr>
              <a:defRPr/>
            </a:pPr>
            <a:endParaRPr lang="en-AU" altLang="en-US" dirty="0">
              <a:latin typeface="+mn-lt"/>
              <a:ea typeface="ＭＳ Ｐゴシック" pitchFamily="34" charset="-128"/>
            </a:endParaRPr>
          </a:p>
          <a:p>
            <a:pPr>
              <a:defRPr/>
            </a:pPr>
            <a:r>
              <a:rPr lang="en-AU" altLang="en-US" dirty="0">
                <a:latin typeface="+mn-lt"/>
                <a:ea typeface="ＭＳ Ｐゴシック" pitchFamily="34" charset="-128"/>
              </a:rPr>
              <a:t>One of the best-documented ways to enhance our resilience is to build and use </a:t>
            </a:r>
            <a:r>
              <a:rPr lang="en-AU" altLang="en-US" b="1" i="1" dirty="0">
                <a:latin typeface="+mn-lt"/>
                <a:ea typeface="ＭＳ Ｐゴシック" pitchFamily="34" charset="-128"/>
              </a:rPr>
              <a:t>social support</a:t>
            </a:r>
            <a:r>
              <a:rPr lang="en-AU" altLang="en-US" dirty="0">
                <a:latin typeface="+mn-lt"/>
                <a:ea typeface="ＭＳ Ｐゴシック" pitchFamily="34" charset="-128"/>
              </a:rPr>
              <a:t>. This means finding people in your personal and professional life whom you can talk to about what’s important to you (emotional support) and whom you can ask for help when you need it (instrumental support). We can do this through Skype, Facebook or other social media outlets, or good old phone, written, or in-person contact.</a:t>
            </a:r>
          </a:p>
          <a:p>
            <a:pPr>
              <a:defRPr/>
            </a:pPr>
            <a:endParaRPr lang="en-AU" altLang="en-US" dirty="0">
              <a:latin typeface="+mn-lt"/>
              <a:ea typeface="ＭＳ Ｐゴシック" pitchFamily="34" charset="-128"/>
            </a:endParaRPr>
          </a:p>
          <a:p>
            <a:pPr>
              <a:defRPr/>
            </a:pPr>
            <a:r>
              <a:rPr lang="en-AU" altLang="en-US" dirty="0">
                <a:latin typeface="+mn-lt"/>
                <a:ea typeface="ＭＳ Ｐゴシック" pitchFamily="34" charset="-128"/>
              </a:rPr>
              <a:t>It’s very helpful to try to look at life through a </a:t>
            </a:r>
            <a:r>
              <a:rPr lang="en-AU" altLang="en-US" b="1" i="1" dirty="0">
                <a:latin typeface="+mn-lt"/>
                <a:ea typeface="ＭＳ Ｐゴシック" pitchFamily="34" charset="-128"/>
              </a:rPr>
              <a:t>positive lens</a:t>
            </a:r>
            <a:r>
              <a:rPr lang="en-AU" altLang="en-US" dirty="0">
                <a:latin typeface="+mn-lt"/>
                <a:ea typeface="ＭＳ Ｐゴシック" pitchFamily="34" charset="-128"/>
              </a:rPr>
              <a:t> rather than negative one. This doesn’t mean to deny that bad things are happening. Rather, it means searching for the good in our life circumstances, facing challenges with realistic optimism rather than with dread or gloom, and trying to find lessons in the inevitable setbacks we all encounter.</a:t>
            </a:r>
          </a:p>
          <a:p>
            <a:pPr>
              <a:defRPr/>
            </a:pPr>
            <a:endParaRPr lang="en-AU" altLang="en-US" dirty="0">
              <a:latin typeface="+mn-lt"/>
              <a:ea typeface="ＭＳ Ｐゴシック" pitchFamily="34" charset="-128"/>
            </a:endParaRPr>
          </a:p>
          <a:p>
            <a:pPr>
              <a:defRPr/>
            </a:pPr>
            <a:r>
              <a:rPr lang="en-AU" altLang="en-US" dirty="0">
                <a:latin typeface="+mn-lt"/>
                <a:ea typeface="ＭＳ Ｐゴシック" pitchFamily="34" charset="-128"/>
              </a:rPr>
              <a:t>Finding </a:t>
            </a:r>
            <a:r>
              <a:rPr lang="en-AU" altLang="en-US" b="1" i="1" dirty="0">
                <a:latin typeface="+mn-lt"/>
                <a:ea typeface="ＭＳ Ｐゴシック" pitchFamily="34" charset="-128"/>
              </a:rPr>
              <a:t>meaning</a:t>
            </a:r>
            <a:r>
              <a:rPr lang="en-AU" altLang="en-US" dirty="0">
                <a:latin typeface="+mn-lt"/>
                <a:ea typeface="ＭＳ Ｐゴシック" pitchFamily="34" charset="-128"/>
              </a:rPr>
              <a:t> or purpose in your daily activities and your work can be very helpful to preventing burnout. Knowing how your job fits in to the larger picture of your agency’s mission is one example that can keep us connected to the value of our work.</a:t>
            </a:r>
          </a:p>
          <a:p>
            <a:pPr>
              <a:defRPr/>
            </a:pPr>
            <a:endParaRPr lang="en-AU" altLang="en-US" dirty="0">
              <a:latin typeface="+mn-lt"/>
              <a:ea typeface="ＭＳ Ｐゴシック" pitchFamily="34" charset="-128"/>
            </a:endParaRPr>
          </a:p>
          <a:p>
            <a:pPr>
              <a:defRPr/>
            </a:pPr>
            <a:r>
              <a:rPr lang="en-AU" altLang="en-US" dirty="0">
                <a:latin typeface="+mn-lt"/>
                <a:ea typeface="ＭＳ Ｐゴシック" pitchFamily="34" charset="-128"/>
              </a:rPr>
              <a:t>We cannot overemphasize the value of engaging in a </a:t>
            </a:r>
            <a:r>
              <a:rPr lang="en-AU" altLang="en-US" b="1" i="1" dirty="0">
                <a:latin typeface="+mn-lt"/>
                <a:ea typeface="ＭＳ Ｐゴシック" pitchFamily="34" charset="-128"/>
              </a:rPr>
              <a:t>spiritual practice</a:t>
            </a:r>
            <a:r>
              <a:rPr lang="en-AU" altLang="en-US" dirty="0">
                <a:latin typeface="+mn-lt"/>
                <a:ea typeface="ＭＳ Ｐゴシック" pitchFamily="34" charset="-128"/>
              </a:rPr>
              <a:t>. For some people, this will mean prayer or other practices reflecting their faith. For others, meditation, spending time in nature, engaging in meaningful contributions to others can all be spiritually nourishing. A friend of mine spends time almost every day helping out her friends and neighbours, with a loving heart and generous hand. She is a spiritual rock star</a:t>
            </a:r>
          </a:p>
          <a:p>
            <a:pPr>
              <a:defRPr/>
            </a:pPr>
            <a:endParaRPr lang="en-AU" altLang="en-US" b="1" dirty="0">
              <a:solidFill>
                <a:schemeClr val="tx2"/>
              </a:solidFill>
              <a:ea typeface="ＭＳ Ｐゴシック" pitchFamily="34" charset="-128"/>
            </a:endParaRPr>
          </a:p>
          <a:p>
            <a:pPr>
              <a:defRPr/>
            </a:pPr>
            <a:r>
              <a:rPr lang="en-AU" altLang="en-US" b="1" dirty="0">
                <a:solidFill>
                  <a:schemeClr val="tx2"/>
                </a:solidFill>
                <a:ea typeface="ＭＳ Ｐゴシック" pitchFamily="34" charset="-128"/>
              </a:rPr>
              <a:t>Practicing Gratitude:</a:t>
            </a:r>
          </a:p>
          <a:p>
            <a:pPr>
              <a:defRPr/>
            </a:pPr>
            <a:r>
              <a:rPr lang="en-AU" altLang="en-US" dirty="0">
                <a:solidFill>
                  <a:schemeClr val="tx2"/>
                </a:solidFill>
                <a:ea typeface="ＭＳ Ｐゴシック" pitchFamily="34" charset="-128"/>
              </a:rPr>
              <a:t>Can take the form of setting aside time – a few minutes each day – to reflect on a few things for which you are thankful or grateful.  May write them down – and have target – three per day.  May share them with a partner.  </a:t>
            </a:r>
          </a:p>
          <a:p>
            <a:pPr>
              <a:defRPr/>
            </a:pPr>
            <a:endParaRPr lang="en-AU" altLang="en-US" dirty="0">
              <a:solidFill>
                <a:schemeClr val="tx2"/>
              </a:solidFill>
              <a:ea typeface="ＭＳ Ｐゴシック" pitchFamily="34" charset="-128"/>
            </a:endParaRPr>
          </a:p>
          <a:p>
            <a:pPr>
              <a:defRPr/>
            </a:pPr>
            <a:r>
              <a:rPr lang="en-AU" altLang="en-US" dirty="0">
                <a:solidFill>
                  <a:schemeClr val="tx2"/>
                </a:solidFill>
                <a:ea typeface="ＭＳ Ｐゴシック" pitchFamily="34" charset="-128"/>
              </a:rPr>
              <a:t>It is the practice that is important; taking the time to reflect on the positive contributions into your life.  Including something that relates or impacts on your relationships may enhance the benefit.  </a:t>
            </a:r>
          </a:p>
          <a:p>
            <a:pPr>
              <a:defRPr/>
            </a:pPr>
            <a:endParaRPr lang="en-AU" altLang="en-US" dirty="0">
              <a:solidFill>
                <a:schemeClr val="tx2"/>
              </a:solidFill>
              <a:ea typeface="ＭＳ Ｐゴシック" pitchFamily="34" charset="-128"/>
            </a:endParaRPr>
          </a:p>
          <a:p>
            <a:pPr>
              <a:defRPr/>
            </a:pPr>
            <a:r>
              <a:rPr lang="en-AU" altLang="en-US" dirty="0">
                <a:solidFill>
                  <a:schemeClr val="tx2"/>
                </a:solidFill>
                <a:ea typeface="ＭＳ Ｐゴシック" pitchFamily="34" charset="-128"/>
              </a:rPr>
              <a:t>My husband and I try to do this together every night over dinner: each of us names three things we’re grateful for that happened in the past 24 hours.</a:t>
            </a:r>
          </a:p>
          <a:p>
            <a:pPr>
              <a:defRPr/>
            </a:pPr>
            <a:endParaRPr lang="en-AU" altLang="en-US" dirty="0">
              <a:latin typeface="+mn-lt"/>
              <a:ea typeface="ＭＳ Ｐゴシック" pitchFamily="34" charset="-128"/>
            </a:endParaRPr>
          </a:p>
          <a:p>
            <a:pPr>
              <a:defRPr/>
            </a:pPr>
            <a:r>
              <a:rPr lang="en-AU" altLang="en-US" b="1" dirty="0">
                <a:latin typeface="+mn-lt"/>
                <a:ea typeface="ＭＳ Ｐゴシック" pitchFamily="34" charset="-128"/>
              </a:rPr>
              <a:t>Note</a:t>
            </a:r>
            <a:r>
              <a:rPr lang="en-AU" altLang="en-US" dirty="0">
                <a:latin typeface="+mn-lt"/>
                <a:ea typeface="ＭＳ Ｐゴシック" pitchFamily="34" charset="-128"/>
              </a:rPr>
              <a:t>:   leave the discussion of </a:t>
            </a:r>
            <a:r>
              <a:rPr lang="en-AU" altLang="en-US" dirty="0" err="1">
                <a:latin typeface="+mn-lt"/>
                <a:ea typeface="ＭＳ Ｐゴシック" pitchFamily="34" charset="-128"/>
              </a:rPr>
              <a:t>boundarie</a:t>
            </a:r>
            <a:r>
              <a:rPr lang="en-AU" altLang="en-US" dirty="0">
                <a:latin typeface="+mn-lt"/>
                <a:ea typeface="ＭＳ Ｐゴシック" pitchFamily="34" charset="-128"/>
              </a:rPr>
              <a:t> to the next slide.   Use the handouts as the activity and then move to discussion of boundaries with the next slide. </a:t>
            </a:r>
          </a:p>
          <a:p>
            <a:pPr>
              <a:defRPr/>
            </a:pPr>
            <a:endParaRPr lang="en-AU" altLang="en-US" dirty="0">
              <a:latin typeface="+mn-lt"/>
              <a:ea typeface="ＭＳ Ｐゴシック" pitchFamily="34" charset="-128"/>
            </a:endParaRPr>
          </a:p>
          <a:p>
            <a:pPr>
              <a:defRPr/>
            </a:pPr>
            <a:r>
              <a:rPr lang="en-AU" altLang="en-US" b="1" dirty="0">
                <a:latin typeface="+mn-lt"/>
                <a:ea typeface="ＭＳ Ｐゴシック" pitchFamily="34" charset="-128"/>
              </a:rPr>
              <a:t>Activity:</a:t>
            </a:r>
          </a:p>
          <a:p>
            <a:pPr>
              <a:defRPr/>
            </a:pPr>
            <a:r>
              <a:rPr lang="en-AU" altLang="en-US" b="1" dirty="0">
                <a:latin typeface="+mn-lt"/>
                <a:ea typeface="ＭＳ Ｐゴシック" pitchFamily="34" charset="-128"/>
              </a:rPr>
              <a:t>Review the list and select items that you are currently practicing </a:t>
            </a:r>
          </a:p>
          <a:p>
            <a:pPr>
              <a:defRPr/>
            </a:pPr>
            <a:endParaRPr lang="en-AU" altLang="en-US" b="1" dirty="0">
              <a:latin typeface="+mn-lt"/>
              <a:ea typeface="ＭＳ Ｐゴシック" pitchFamily="34" charset="-128"/>
            </a:endParaRPr>
          </a:p>
          <a:p>
            <a:pPr>
              <a:defRPr/>
            </a:pPr>
            <a:r>
              <a:rPr lang="en-AU" altLang="en-US" b="1" dirty="0">
                <a:latin typeface="+mn-lt"/>
                <a:ea typeface="ＭＳ Ｐゴシック" pitchFamily="34" charset="-128"/>
              </a:rPr>
              <a:t>OR</a:t>
            </a:r>
          </a:p>
          <a:p>
            <a:pPr>
              <a:defRPr/>
            </a:pPr>
            <a:endParaRPr lang="en-AU" altLang="en-US" b="1" dirty="0">
              <a:latin typeface="+mn-lt"/>
              <a:ea typeface="ＭＳ Ｐゴシック" pitchFamily="34" charset="-128"/>
            </a:endParaRPr>
          </a:p>
          <a:p>
            <a:pPr>
              <a:defRPr/>
            </a:pPr>
            <a:r>
              <a:rPr lang="en-AU" altLang="en-US" b="1" dirty="0">
                <a:latin typeface="+mn-lt"/>
                <a:ea typeface="ＭＳ Ｐゴシック" pitchFamily="34" charset="-128"/>
              </a:rPr>
              <a:t>Review the self reflection questions and have participants complete at least 3. </a:t>
            </a:r>
          </a:p>
          <a:p>
            <a:pPr>
              <a:defRPr/>
            </a:pPr>
            <a:endParaRPr lang="en-AU" altLang="en-US" b="1" dirty="0">
              <a:latin typeface="+mn-lt"/>
              <a:ea typeface="ＭＳ Ｐゴシック" pitchFamily="34" charset="-128"/>
            </a:endParaRPr>
          </a:p>
          <a:p>
            <a:pPr>
              <a:defRPr/>
            </a:pPr>
            <a:r>
              <a:rPr lang="en-AU" altLang="en-US" b="1" dirty="0">
                <a:latin typeface="+mn-lt"/>
                <a:ea typeface="ＭＳ Ｐゴシック" pitchFamily="34" charset="-128"/>
              </a:rPr>
              <a:t>For either activity should allow no more than 5 minutes.   If you invite the participants to share their responses, allow a further 3 minutes. </a:t>
            </a:r>
          </a:p>
          <a:p>
            <a:pPr>
              <a:defRPr/>
            </a:pPr>
            <a:endParaRPr lang="en-AU" altLang="en-US" b="1" dirty="0">
              <a:latin typeface="+mn-lt"/>
              <a:ea typeface="ＭＳ Ｐゴシック" pitchFamily="34" charset="-128"/>
            </a:endParaRPr>
          </a:p>
          <a:p>
            <a:pPr>
              <a:defRPr/>
            </a:pPr>
            <a:endParaRPr lang="en-AU" altLang="en-US" b="1" dirty="0">
              <a:latin typeface="+mn-lt"/>
              <a:ea typeface="ＭＳ Ｐゴシック" pitchFamily="34" charset="-128"/>
            </a:endParaRPr>
          </a:p>
          <a:p>
            <a:pPr>
              <a:defRPr/>
            </a:pPr>
            <a:endParaRPr lang="en-AU" altLang="en-US" dirty="0">
              <a:latin typeface="+mn-lt"/>
              <a:ea typeface="ＭＳ Ｐゴシック" pitchFamily="34" charset="-128"/>
            </a:endParaRPr>
          </a:p>
        </p:txBody>
      </p:sp>
      <p:sp>
        <p:nvSpPr>
          <p:cNvPr id="153604" name="Slide Number Placeholder 3">
            <a:extLst>
              <a:ext uri="{FF2B5EF4-FFF2-40B4-BE49-F238E27FC236}">
                <a16:creationId xmlns:a16="http://schemas.microsoft.com/office/drawing/2014/main" id="{E4F4596F-7CB7-6622-9292-A528D83336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fld id="{790AEADE-F199-4A61-90A3-F026DEB0EC73}" type="slidenum">
              <a:rPr lang="en-US" altLang="en-US"/>
              <a:pPr/>
              <a:t>18</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Calibri" pitchFamily="34" charset="0"/>
                <a:cs typeface="Calibri" pitchFamily="34" charset="0"/>
              </a:rPr>
              <a:t>Give participants a list of resources and services.   Bring brochures to hand out / have on display for participants </a:t>
            </a:r>
          </a:p>
        </p:txBody>
      </p:sp>
      <p:sp>
        <p:nvSpPr>
          <p:cNvPr id="4" name="Slide Number Placeholder 3"/>
          <p:cNvSpPr>
            <a:spLocks noGrp="1"/>
          </p:cNvSpPr>
          <p:nvPr>
            <p:ph type="sldNum" sz="quarter" idx="10"/>
          </p:nvPr>
        </p:nvSpPr>
        <p:spPr/>
        <p:txBody>
          <a:bodyPr/>
          <a:lstStyle/>
          <a:p>
            <a:pPr defTabSz="910258">
              <a:defRPr/>
            </a:pPr>
            <a:fld id="{92BA3EC3-1526-7F44-A4A6-4A8D1C6CB79C}" type="slidenum">
              <a:rPr lang="en-US">
                <a:solidFill>
                  <a:prstClr val="black"/>
                </a:solidFill>
                <a:latin typeface="Calibri"/>
              </a:rPr>
              <a:pPr defTabSz="910258">
                <a:defRPr/>
              </a:pPr>
              <a:t>19</a:t>
            </a:fld>
            <a:endParaRPr lang="en-US">
              <a:solidFill>
                <a:prstClr val="black"/>
              </a:solidFill>
              <a:latin typeface="Calibri"/>
            </a:endParaRPr>
          </a:p>
        </p:txBody>
      </p:sp>
    </p:spTree>
    <p:extLst>
      <p:ext uri="{BB962C8B-B14F-4D97-AF65-F5344CB8AC3E}">
        <p14:creationId xmlns:p14="http://schemas.microsoft.com/office/powerpoint/2010/main" val="48025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B22DE80-A64D-D612-27CA-126BCD4DFCF6}"/>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7A26F1E3-6572-3B00-205B-6628FDD5BA0B}"/>
              </a:ext>
            </a:extLst>
          </p:cNvPr>
          <p:cNvSpPr txBox="1">
            <a:spLocks noGrp="1"/>
          </p:cNvSpPr>
          <p:nvPr>
            <p:ph type="body" sz="quarter" idx="1"/>
          </p:nvPr>
        </p:nvSpPr>
        <p:spPr/>
        <p:txBody>
          <a:bodyPr/>
          <a:lstStyle/>
          <a:p>
            <a:pPr>
              <a:lnSpc>
                <a:spcPct val="90000"/>
              </a:lnSpc>
              <a:spcBef>
                <a:spcPts val="600"/>
              </a:spcBef>
              <a:defRPr/>
            </a:pPr>
            <a:endParaRPr lang="en-US" dirty="0">
              <a:latin typeface="Arial" panose="020B0604020202020204" pitchFamily="34" charset="0"/>
              <a:ea typeface="ＭＳ Ｐゴシック" pitchFamily="-111" charset="-128"/>
              <a:cs typeface="Arial" panose="020B0604020202020204" pitchFamily="34" charset="0"/>
            </a:endParaRPr>
          </a:p>
          <a:p>
            <a:pPr>
              <a:lnSpc>
                <a:spcPct val="70000"/>
              </a:lnSpc>
              <a:spcBef>
                <a:spcPts val="600"/>
              </a:spcBef>
              <a:buClr>
                <a:srgbClr val="990000"/>
              </a:buClr>
              <a:buSzPct val="100000"/>
              <a:buFont typeface="Wingdings 2" pitchFamily="18"/>
              <a:buChar char="ö"/>
              <a:defRPr/>
            </a:pPr>
            <a:r>
              <a:rPr lang="en-US" dirty="0">
                <a:latin typeface="Arial" panose="020B0604020202020204" pitchFamily="34" charset="0"/>
                <a:ea typeface="ＭＳ Ｐゴシック" pitchFamily="-111" charset="-128"/>
                <a:cs typeface="Arial" panose="020B0604020202020204" pitchFamily="34" charset="0"/>
              </a:rPr>
              <a:t>Trauma is a word used to cover many situations including </a:t>
            </a:r>
            <a:r>
              <a:rPr lang="en-US" b="1" dirty="0">
                <a:solidFill>
                  <a:srgbClr val="990000"/>
                </a:solidFill>
                <a:effectLst>
                  <a:outerShdw dist="38096" dir="2700000">
                    <a:srgbClr val="C0C0C0"/>
                  </a:outerShdw>
                </a:effectLst>
                <a:latin typeface="Arial" panose="020B0604020202020204" pitchFamily="34" charset="0"/>
                <a:ea typeface="ＭＳ Ｐゴシック" pitchFamily="-111" charset="-128"/>
                <a:cs typeface="Arial" panose="020B0604020202020204" pitchFamily="34" charset="0"/>
              </a:rPr>
              <a:t>natural disasters, accidents, war, forced migration and even overwhelming family problems.</a:t>
            </a:r>
          </a:p>
          <a:p>
            <a:pPr>
              <a:lnSpc>
                <a:spcPct val="70000"/>
              </a:lnSpc>
              <a:spcBef>
                <a:spcPts val="600"/>
              </a:spcBef>
              <a:buClr>
                <a:srgbClr val="990000"/>
              </a:buClr>
              <a:buSzPct val="100000"/>
              <a:buFont typeface="Wingdings 2" pitchFamily="18"/>
              <a:buChar char="ö"/>
              <a:defRPr/>
            </a:pPr>
            <a:endParaRPr lang="en-US" b="1" dirty="0">
              <a:solidFill>
                <a:srgbClr val="990000"/>
              </a:solidFill>
              <a:effectLst>
                <a:outerShdw dist="38096" dir="2700000">
                  <a:srgbClr val="C0C0C0"/>
                </a:outerShdw>
              </a:effectLst>
              <a:latin typeface="Arial" panose="020B0604020202020204" pitchFamily="34" charset="0"/>
              <a:ea typeface="ＭＳ Ｐゴシック" pitchFamily="-111" charset="-128"/>
              <a:cs typeface="Arial" panose="020B0604020202020204" pitchFamily="34" charset="0"/>
            </a:endParaRPr>
          </a:p>
          <a:p>
            <a:pPr>
              <a:lnSpc>
                <a:spcPct val="70000"/>
              </a:lnSpc>
              <a:spcBef>
                <a:spcPts val="600"/>
              </a:spcBef>
              <a:buClr>
                <a:srgbClr val="990000"/>
              </a:buClr>
              <a:buSzPct val="100000"/>
              <a:buFont typeface="Wingdings 2" pitchFamily="18"/>
              <a:buChar char="ö"/>
              <a:defRPr/>
            </a:pPr>
            <a:r>
              <a:rPr lang="en-US" dirty="0">
                <a:latin typeface="Arial" panose="020B0604020202020204" pitchFamily="34" charset="0"/>
                <a:ea typeface="ＭＳ Ｐゴシック" pitchFamily="-111" charset="-128"/>
                <a:cs typeface="Arial" panose="020B0604020202020204" pitchFamily="34" charset="0"/>
              </a:rPr>
              <a:t>It is anything that </a:t>
            </a:r>
            <a:r>
              <a:rPr lang="en-US" b="1" dirty="0">
                <a:solidFill>
                  <a:srgbClr val="990000"/>
                </a:solidFill>
                <a:effectLst>
                  <a:outerShdw dist="38096" dir="2700000">
                    <a:srgbClr val="C0C0C0"/>
                  </a:outerShdw>
                </a:effectLst>
                <a:latin typeface="Arial" panose="020B0604020202020204" pitchFamily="34" charset="0"/>
                <a:ea typeface="ＭＳ Ｐゴシック" pitchFamily="-111" charset="-128"/>
                <a:cs typeface="Arial" panose="020B0604020202020204" pitchFamily="34" charset="0"/>
              </a:rPr>
              <a:t>shatters your beliefs</a:t>
            </a:r>
            <a:r>
              <a:rPr lang="en-US" dirty="0">
                <a:latin typeface="Arial" panose="020B0604020202020204" pitchFamily="34" charset="0"/>
                <a:ea typeface="ＭＳ Ｐゴシック" pitchFamily="-111" charset="-128"/>
                <a:cs typeface="Arial" panose="020B0604020202020204" pitchFamily="34" charset="0"/>
              </a:rPr>
              <a:t> about </a:t>
            </a:r>
            <a:r>
              <a:rPr lang="en-US" b="1" dirty="0">
                <a:solidFill>
                  <a:srgbClr val="800000"/>
                </a:solidFill>
                <a:latin typeface="Arial" panose="020B0604020202020204" pitchFamily="34" charset="0"/>
                <a:ea typeface="ＭＳ Ｐゴシック" pitchFamily="-111" charset="-128"/>
                <a:cs typeface="Arial" panose="020B0604020202020204" pitchFamily="34" charset="0"/>
              </a:rPr>
              <a:t>yourself and your world</a:t>
            </a:r>
            <a:r>
              <a:rPr lang="en-US" dirty="0">
                <a:latin typeface="Arial" panose="020B0604020202020204" pitchFamily="34" charset="0"/>
                <a:ea typeface="ＭＳ Ｐゴシック" pitchFamily="-111" charset="-128"/>
                <a:cs typeface="Arial" panose="020B0604020202020204" pitchFamily="34" charset="0"/>
              </a:rPr>
              <a:t>.</a:t>
            </a:r>
          </a:p>
          <a:p>
            <a:pPr>
              <a:lnSpc>
                <a:spcPct val="70000"/>
              </a:lnSpc>
              <a:spcBef>
                <a:spcPts val="600"/>
              </a:spcBef>
              <a:buClr>
                <a:srgbClr val="990000"/>
              </a:buClr>
              <a:buSzPct val="100000"/>
              <a:buFont typeface="Wingdings 2" pitchFamily="18"/>
              <a:buChar char="ö"/>
              <a:defRPr/>
            </a:pPr>
            <a:endParaRPr lang="en-US" dirty="0">
              <a:latin typeface="Arial" panose="020B0604020202020204" pitchFamily="34" charset="0"/>
              <a:ea typeface="ＭＳ Ｐゴシック" pitchFamily="-111" charset="-128"/>
              <a:cs typeface="Arial" panose="020B0604020202020204" pitchFamily="34" charset="0"/>
            </a:endParaRPr>
          </a:p>
          <a:p>
            <a:pPr>
              <a:lnSpc>
                <a:spcPct val="70000"/>
              </a:lnSpc>
              <a:spcBef>
                <a:spcPts val="600"/>
              </a:spcBef>
              <a:buClr>
                <a:srgbClr val="990000"/>
              </a:buClr>
              <a:buSzPct val="100000"/>
              <a:buFont typeface="Wingdings 2" pitchFamily="18"/>
              <a:buChar char="ö"/>
              <a:defRPr/>
            </a:pPr>
            <a:r>
              <a:rPr lang="en-US" dirty="0">
                <a:latin typeface="Arial" panose="020B0604020202020204" pitchFamily="34" charset="0"/>
                <a:ea typeface="ＭＳ Ｐゴシック" pitchFamily="-111" charset="-128"/>
                <a:cs typeface="Arial" panose="020B0604020202020204" pitchFamily="34" charset="0"/>
              </a:rPr>
              <a:t>Trauma occurs when something happens that goes </a:t>
            </a:r>
            <a:r>
              <a:rPr lang="en-US" b="1" dirty="0">
                <a:solidFill>
                  <a:srgbClr val="990000"/>
                </a:solidFill>
                <a:effectLst>
                  <a:outerShdw dist="38096" dir="2700000">
                    <a:srgbClr val="C0C0C0"/>
                  </a:outerShdw>
                </a:effectLst>
                <a:latin typeface="Arial" panose="020B0604020202020204" pitchFamily="34" charset="0"/>
                <a:ea typeface="ＭＳ Ｐゴシック" pitchFamily="-111" charset="-128"/>
                <a:cs typeface="Arial" panose="020B0604020202020204" pitchFamily="34" charset="0"/>
              </a:rPr>
              <a:t>beyond your capacity to defend yourself, your family or others.</a:t>
            </a:r>
          </a:p>
          <a:p>
            <a:pPr>
              <a:lnSpc>
                <a:spcPct val="70000"/>
              </a:lnSpc>
              <a:spcBef>
                <a:spcPts val="600"/>
              </a:spcBef>
              <a:buClr>
                <a:srgbClr val="990000"/>
              </a:buClr>
              <a:buSzPct val="100000"/>
              <a:buFont typeface="Wingdings 2" pitchFamily="18"/>
              <a:buChar char="ö"/>
              <a:defRPr/>
            </a:pPr>
            <a:endParaRPr lang="en-US" b="1" dirty="0">
              <a:solidFill>
                <a:srgbClr val="990000"/>
              </a:solidFill>
              <a:effectLst>
                <a:outerShdw dist="38096" dir="2700000">
                  <a:srgbClr val="C0C0C0"/>
                </a:outerShdw>
              </a:effectLst>
              <a:latin typeface="Arial" panose="020B0604020202020204" pitchFamily="34" charset="0"/>
              <a:ea typeface="ＭＳ Ｐゴシック" pitchFamily="-111" charset="-128"/>
              <a:cs typeface="Arial" panose="020B0604020202020204" pitchFamily="34" charset="0"/>
            </a:endParaRPr>
          </a:p>
          <a:p>
            <a:pPr>
              <a:lnSpc>
                <a:spcPct val="70000"/>
              </a:lnSpc>
              <a:spcBef>
                <a:spcPts val="600"/>
              </a:spcBef>
              <a:buClr>
                <a:srgbClr val="990000"/>
              </a:buClr>
              <a:buSzPct val="100000"/>
              <a:buFont typeface="Wingdings 2" pitchFamily="18"/>
              <a:buNone/>
              <a:defRPr/>
            </a:pPr>
            <a:r>
              <a:rPr lang="en-US" b="1" dirty="0">
                <a:solidFill>
                  <a:srgbClr val="990000"/>
                </a:solidFill>
                <a:effectLst>
                  <a:outerShdw dist="38096" dir="2700000">
                    <a:srgbClr val="C0C0C0"/>
                  </a:outerShdw>
                </a:effectLst>
                <a:latin typeface="Arial" panose="020B0604020202020204" pitchFamily="34" charset="0"/>
                <a:ea typeface="ＭＳ Ｐゴシック" pitchFamily="-111" charset="-128"/>
                <a:cs typeface="Arial" panose="020B0604020202020204" pitchFamily="34" charset="0"/>
              </a:rPr>
              <a:t>Our Definition is based on FASSTT network because of who we work with, but as you can see by childhood association definition, trauma is not restricted to a single group.  </a:t>
            </a:r>
          </a:p>
          <a:p>
            <a:pPr>
              <a:lnSpc>
                <a:spcPct val="70000"/>
              </a:lnSpc>
              <a:spcBef>
                <a:spcPts val="600"/>
              </a:spcBef>
              <a:buClr>
                <a:srgbClr val="990000"/>
              </a:buClr>
              <a:buSzPct val="100000"/>
              <a:buFont typeface="Wingdings 2" pitchFamily="18"/>
              <a:buNone/>
              <a:defRPr/>
            </a:pPr>
            <a:endParaRPr lang="en-US" b="1" dirty="0">
              <a:solidFill>
                <a:srgbClr val="990000"/>
              </a:solidFill>
              <a:effectLst>
                <a:outerShdw dist="38096" dir="2700000">
                  <a:srgbClr val="C0C0C0"/>
                </a:outerShdw>
              </a:effectLst>
              <a:latin typeface="Arial" panose="020B0604020202020204" pitchFamily="34" charset="0"/>
              <a:ea typeface="ＭＳ Ｐゴシック" pitchFamily="-111" charset="-128"/>
              <a:cs typeface="Arial" panose="020B0604020202020204" pitchFamily="34" charset="0"/>
            </a:endParaRPr>
          </a:p>
          <a:p>
            <a:pPr>
              <a:lnSpc>
                <a:spcPct val="70000"/>
              </a:lnSpc>
              <a:spcBef>
                <a:spcPts val="600"/>
              </a:spcBef>
              <a:buClr>
                <a:srgbClr val="990000"/>
              </a:buClr>
              <a:buSzPct val="100000"/>
              <a:buFont typeface="Wingdings 2" pitchFamily="18"/>
              <a:buNone/>
              <a:defRPr/>
            </a:pPr>
            <a:r>
              <a:rPr lang="en-US" b="1" dirty="0">
                <a:solidFill>
                  <a:srgbClr val="990000"/>
                </a:solidFill>
                <a:effectLst>
                  <a:outerShdw dist="38096" dir="2700000">
                    <a:srgbClr val="C0C0C0"/>
                  </a:outerShdw>
                </a:effectLst>
                <a:latin typeface="Arial" panose="020B0604020202020204" pitchFamily="34" charset="0"/>
                <a:ea typeface="ＭＳ Ｐゴシック" pitchFamily="-111" charset="-128"/>
                <a:cs typeface="Arial" panose="020B0604020202020204" pitchFamily="34" charset="0"/>
              </a:rPr>
              <a:t>We use our particular definition because often our (Melaleuca) client group has experienced trauma as a result of their journeys from country of origin.  We don’t say country of citizenship as for many that we work with have possibly been born in a camp, or alternatively are considered stateless and have no citizenship.  </a:t>
            </a:r>
          </a:p>
          <a:p>
            <a:pPr>
              <a:lnSpc>
                <a:spcPct val="70000"/>
              </a:lnSpc>
              <a:spcBef>
                <a:spcPts val="600"/>
              </a:spcBef>
              <a:buClr>
                <a:srgbClr val="990000"/>
              </a:buClr>
              <a:buSzPct val="100000"/>
              <a:buFont typeface="Wingdings 2" pitchFamily="18"/>
              <a:buNone/>
              <a:defRPr/>
            </a:pPr>
            <a:endParaRPr lang="en-US" b="1" dirty="0">
              <a:solidFill>
                <a:srgbClr val="990000"/>
              </a:solidFill>
              <a:effectLst>
                <a:outerShdw dist="38096" dir="2700000">
                  <a:srgbClr val="C0C0C0"/>
                </a:outerShdw>
              </a:effectLst>
              <a:latin typeface="Arial" panose="020B0604020202020204" pitchFamily="34" charset="0"/>
              <a:ea typeface="ＭＳ Ｐゴシック" pitchFamily="-111" charset="-128"/>
              <a:cs typeface="Arial" panose="020B0604020202020204" pitchFamily="34" charset="0"/>
            </a:endParaRPr>
          </a:p>
          <a:p>
            <a:pPr>
              <a:lnSpc>
                <a:spcPct val="70000"/>
              </a:lnSpc>
              <a:spcBef>
                <a:spcPts val="600"/>
              </a:spcBef>
              <a:buClr>
                <a:srgbClr val="990000"/>
              </a:buClr>
              <a:buSzPct val="100000"/>
              <a:buFont typeface="Wingdings 2" pitchFamily="18"/>
              <a:buNone/>
              <a:defRPr/>
            </a:pPr>
            <a:endParaRPr lang="en-US" b="1" dirty="0">
              <a:solidFill>
                <a:srgbClr val="990000"/>
              </a:solidFill>
              <a:effectLst>
                <a:outerShdw dist="38096" dir="2700000">
                  <a:srgbClr val="C0C0C0"/>
                </a:outerShdw>
              </a:effectLst>
              <a:latin typeface="Arial" panose="020B0604020202020204" pitchFamily="34" charset="0"/>
              <a:ea typeface="ＭＳ Ｐゴシック" pitchFamily="-111" charset="-128"/>
              <a:cs typeface="Arial" panose="020B0604020202020204" pitchFamily="34" charset="0"/>
            </a:endParaRPr>
          </a:p>
          <a:p>
            <a:pPr>
              <a:lnSpc>
                <a:spcPct val="90000"/>
              </a:lnSpc>
              <a:spcBef>
                <a:spcPts val="600"/>
              </a:spcBef>
              <a:defRPr/>
            </a:pPr>
            <a:r>
              <a:rPr lang="en-AU" dirty="0">
                <a:latin typeface="Arial" panose="020B0604020202020204" pitchFamily="34" charset="0"/>
                <a:ea typeface="ＭＳ Ｐゴシック" pitchFamily="-111" charset="-128"/>
                <a:cs typeface="Arial" panose="020B0604020202020204" pitchFamily="34" charset="0"/>
              </a:rPr>
              <a:t>(75% of refugees (adult and children) have been exposed to traumatic events. Refugees are often exposed to multiple traumas. It is rarely the case that they encounter only a single traumatic incidence.) </a:t>
            </a:r>
            <a:r>
              <a:rPr lang="en-AU" i="1" dirty="0">
                <a:latin typeface="Arial" panose="020B0604020202020204" pitchFamily="34" charset="0"/>
                <a:ea typeface="ＭＳ Ｐゴシック" pitchFamily="-111" charset="-128"/>
                <a:cs typeface="Arial" panose="020B0604020202020204" pitchFamily="34" charset="0"/>
              </a:rPr>
              <a:t>May </a:t>
            </a:r>
            <a:r>
              <a:rPr lang="en-AU" i="1" u="sng" dirty="0">
                <a:latin typeface="Arial" panose="020B0604020202020204" pitchFamily="34" charset="0"/>
                <a:ea typeface="ＭＳ Ｐゴシック" pitchFamily="-111" charset="-128"/>
                <a:cs typeface="Arial" panose="020B0604020202020204" pitchFamily="34" charset="0"/>
              </a:rPr>
              <a:t>hold</a:t>
            </a:r>
            <a:r>
              <a:rPr lang="en-AU" i="1" dirty="0">
                <a:latin typeface="Arial" panose="020B0604020202020204" pitchFamily="34" charset="0"/>
                <a:ea typeface="ＭＳ Ｐゴシック" pitchFamily="-111" charset="-128"/>
                <a:cs typeface="Arial" panose="020B0604020202020204" pitchFamily="34" charset="0"/>
              </a:rPr>
              <a:t> this with a more generic audience. </a:t>
            </a:r>
          </a:p>
          <a:p>
            <a:pPr>
              <a:lnSpc>
                <a:spcPct val="90000"/>
              </a:lnSpc>
              <a:spcBef>
                <a:spcPts val="600"/>
              </a:spcBef>
              <a:defRPr/>
            </a:pPr>
            <a:endParaRPr lang="en-US" dirty="0">
              <a:latin typeface="Arial" panose="020B0604020202020204" pitchFamily="34" charset="0"/>
              <a:ea typeface="ＭＳ Ｐゴシック" pitchFamily="-111" charset="-128"/>
              <a:cs typeface="Arial" panose="020B0604020202020204" pitchFamily="34" charset="0"/>
            </a:endParaRPr>
          </a:p>
        </p:txBody>
      </p:sp>
      <p:sp>
        <p:nvSpPr>
          <p:cNvPr id="48132" name="Slide Number Placeholder 3">
            <a:extLst>
              <a:ext uri="{FF2B5EF4-FFF2-40B4-BE49-F238E27FC236}">
                <a16:creationId xmlns:a16="http://schemas.microsoft.com/office/drawing/2014/main" id="{AC25DE6D-687E-5FBA-8046-02EEFFBFD2D8}"/>
              </a:ext>
            </a:extLst>
          </p:cNvPr>
          <p:cNvSpPr txBox="1">
            <a:spLocks noChangeArrowheads="1"/>
          </p:cNvSpPr>
          <p:nvPr/>
        </p:nvSpPr>
        <p:spPr bwMode="auto">
          <a:xfrm>
            <a:off x="3849688" y="9428163"/>
            <a:ext cx="2946400" cy="496887"/>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0" tIns="45765" rIns="91540" bIns="45765"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hangingPunct="1">
              <a:spcBef>
                <a:spcPct val="0"/>
              </a:spcBef>
            </a:pPr>
            <a:fld id="{BD40CA6F-368C-4558-A006-E174852FA2A8}" type="slidenum">
              <a:rPr lang="en-US" altLang="en-US">
                <a:solidFill>
                  <a:srgbClr val="000000"/>
                </a:solidFill>
              </a:rPr>
              <a:pPr algn="r" hangingPunct="1">
                <a:spcBef>
                  <a:spcPct val="0"/>
                </a:spcBef>
              </a:pPr>
              <a:t>2</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AD7C02F-5E5E-CDAC-A9B1-23626AA2E8B2}"/>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04336C5B-1038-47A1-367C-0FFFA77AAA11}"/>
              </a:ext>
            </a:extLst>
          </p:cNvPr>
          <p:cNvSpPr txBox="1">
            <a:spLocks noGrp="1"/>
          </p:cNvSpPr>
          <p:nvPr>
            <p:ph type="body" sz="quarter" idx="1"/>
          </p:nvPr>
        </p:nvSpPr>
        <p:spPr/>
        <p:txBody>
          <a:bodyPr/>
          <a:lstStyle/>
          <a:p>
            <a:pPr>
              <a:lnSpc>
                <a:spcPct val="70000"/>
              </a:lnSpc>
              <a:spcBef>
                <a:spcPts val="600"/>
              </a:spcBef>
              <a:defRPr/>
            </a:pPr>
            <a:endParaRPr lang="en-AU" sz="1600" b="1" dirty="0">
              <a:solidFill>
                <a:srgbClr val="FFFFFF"/>
              </a:solidFill>
              <a:effectLst>
                <a:outerShdw dist="38096" dir="2700000">
                  <a:srgbClr val="000000"/>
                </a:outerShdw>
              </a:effectLst>
              <a:latin typeface="Calibri" pitchFamily="34"/>
              <a:ea typeface="ＭＳ Ｐゴシック" pitchFamily="-111" charset="-128"/>
            </a:endParaRPr>
          </a:p>
          <a:p>
            <a:pPr>
              <a:lnSpc>
                <a:spcPct val="70000"/>
              </a:lnSpc>
              <a:spcBef>
                <a:spcPts val="600"/>
              </a:spcBef>
              <a:defRPr/>
            </a:pPr>
            <a:r>
              <a:rPr lang="en-AU" dirty="0">
                <a:ea typeface="ＭＳ Ｐゴシック" pitchFamily="-111" charset="-128"/>
              </a:rPr>
              <a:t>How is it that trauma through exposure to these acts (even) exists?</a:t>
            </a:r>
          </a:p>
          <a:p>
            <a:pPr>
              <a:lnSpc>
                <a:spcPct val="70000"/>
              </a:lnSpc>
              <a:spcBef>
                <a:spcPts val="600"/>
              </a:spcBef>
              <a:defRPr/>
            </a:pPr>
            <a:endParaRPr lang="en-AU" dirty="0">
              <a:ea typeface="ＭＳ Ｐゴシック" pitchFamily="-111" charset="-128"/>
            </a:endParaRPr>
          </a:p>
          <a:p>
            <a:pPr>
              <a:lnSpc>
                <a:spcPct val="70000"/>
              </a:lnSpc>
              <a:spcBef>
                <a:spcPts val="600"/>
              </a:spcBef>
              <a:defRPr/>
            </a:pPr>
            <a:r>
              <a:rPr lang="en-AU" dirty="0">
                <a:ea typeface="ＭＳ Ｐゴシック" pitchFamily="-111" charset="-128"/>
              </a:rPr>
              <a:t>Because we all share 4 core assumptions that are fundamental to our belief system. </a:t>
            </a:r>
          </a:p>
          <a:p>
            <a:pPr>
              <a:lnSpc>
                <a:spcPct val="70000"/>
              </a:lnSpc>
              <a:spcBef>
                <a:spcPts val="600"/>
              </a:spcBef>
              <a:defRPr/>
            </a:pPr>
            <a:endParaRPr lang="en-AU" dirty="0">
              <a:ea typeface="ＭＳ Ｐゴシック" pitchFamily="-111" charset="-128"/>
            </a:endParaRPr>
          </a:p>
          <a:p>
            <a:pPr>
              <a:lnSpc>
                <a:spcPct val="70000"/>
              </a:lnSpc>
              <a:spcBef>
                <a:spcPts val="600"/>
              </a:spcBef>
              <a:defRPr/>
            </a:pPr>
            <a:endParaRPr lang="en-AU" dirty="0">
              <a:ea typeface="ＭＳ Ｐゴシック" pitchFamily="-111" charset="-128"/>
            </a:endParaRPr>
          </a:p>
          <a:p>
            <a:pPr>
              <a:lnSpc>
                <a:spcPct val="70000"/>
              </a:lnSpc>
              <a:spcBef>
                <a:spcPts val="600"/>
              </a:spcBef>
              <a:defRPr/>
            </a:pPr>
            <a:r>
              <a:rPr lang="en-AU" b="1" dirty="0">
                <a:ea typeface="ＭＳ Ｐゴシック" pitchFamily="-111" charset="-128"/>
              </a:rPr>
              <a:t>SLIDE</a:t>
            </a:r>
            <a:r>
              <a:rPr lang="en-AU" dirty="0">
                <a:ea typeface="ＭＳ Ｐゴシック" pitchFamily="-111" charset="-128"/>
              </a:rPr>
              <a:t> – reveal of four beliefs </a:t>
            </a:r>
          </a:p>
          <a:p>
            <a:pPr>
              <a:lnSpc>
                <a:spcPct val="70000"/>
              </a:lnSpc>
              <a:spcBef>
                <a:spcPts val="600"/>
              </a:spcBef>
              <a:defRPr/>
            </a:pPr>
            <a:endParaRPr lang="en-AU" dirty="0">
              <a:ea typeface="ＭＳ Ｐゴシック" pitchFamily="-111" charset="-128"/>
            </a:endParaRPr>
          </a:p>
          <a:p>
            <a:pPr>
              <a:lnSpc>
                <a:spcPct val="70000"/>
              </a:lnSpc>
              <a:spcBef>
                <a:spcPts val="600"/>
              </a:spcBef>
              <a:defRPr/>
            </a:pPr>
            <a:endParaRPr lang="en-AU" dirty="0">
              <a:ea typeface="ＭＳ Ｐゴシック" pitchFamily="-111" charset="-128"/>
            </a:endParaRPr>
          </a:p>
          <a:p>
            <a:pPr>
              <a:lnSpc>
                <a:spcPct val="70000"/>
              </a:lnSpc>
              <a:spcBef>
                <a:spcPts val="600"/>
              </a:spcBef>
              <a:defRPr/>
            </a:pPr>
            <a:r>
              <a:rPr lang="en-AU" dirty="0">
                <a:ea typeface="ＭＳ Ｐゴシック" pitchFamily="-111" charset="-128"/>
              </a:rPr>
              <a:t>The experience of trauma makes one acutely aware that these assumptions are not true and thus one's ability to act as if these basic assumptions about the world are valid; is lost. </a:t>
            </a:r>
          </a:p>
          <a:p>
            <a:pPr>
              <a:lnSpc>
                <a:spcPct val="70000"/>
              </a:lnSpc>
              <a:spcBef>
                <a:spcPts val="600"/>
              </a:spcBef>
              <a:defRPr/>
            </a:pPr>
            <a:r>
              <a:rPr lang="en-AU" dirty="0">
                <a:ea typeface="ＭＳ Ｐゴシック" pitchFamily="-111" charset="-128"/>
              </a:rPr>
              <a:t>One can no longer believe that people are basically good and that good things happen to good people or that by engaging in the "right" behaviours, one can create positive outcomes and avoid negative outcomes. </a:t>
            </a:r>
            <a:br>
              <a:rPr lang="en-AU" dirty="0">
                <a:ea typeface="ＭＳ Ｐゴシック" pitchFamily="-111" charset="-128"/>
              </a:rPr>
            </a:br>
            <a:br>
              <a:rPr lang="en-AU" dirty="0">
                <a:ea typeface="ＭＳ Ｐゴシック" pitchFamily="-111" charset="-128"/>
              </a:rPr>
            </a:br>
            <a:r>
              <a:rPr lang="en-AU" dirty="0">
                <a:ea typeface="ＭＳ Ｐゴシック" pitchFamily="-111" charset="-128"/>
              </a:rPr>
              <a:t>Trauma impairs beliefs about the meaningfulness of life because one cannot make sense of an unpredictable, uncontrollable, and unjust world. Lack of control yields a sense of vulnerability because this person-outcome contingency is broken. </a:t>
            </a:r>
          </a:p>
          <a:p>
            <a:pPr>
              <a:lnSpc>
                <a:spcPct val="70000"/>
              </a:lnSpc>
              <a:spcBef>
                <a:spcPts val="600"/>
              </a:spcBef>
              <a:defRPr/>
            </a:pPr>
            <a:endParaRPr lang="en-AU" dirty="0">
              <a:ea typeface="ＭＳ Ｐゴシック" pitchFamily="-111" charset="-128"/>
            </a:endParaRPr>
          </a:p>
          <a:p>
            <a:pPr>
              <a:lnSpc>
                <a:spcPct val="70000"/>
              </a:lnSpc>
              <a:spcBef>
                <a:spcPts val="600"/>
              </a:spcBef>
              <a:defRPr/>
            </a:pPr>
            <a:r>
              <a:rPr lang="en-AU" dirty="0">
                <a:ea typeface="ＭＳ Ｐゴシック" pitchFamily="-111" charset="-128"/>
              </a:rPr>
              <a:t>The traumatized state reinforces this belief as one's </a:t>
            </a:r>
            <a:r>
              <a:rPr lang="en-AU" b="1" dirty="0">
                <a:ea typeface="ＭＳ Ｐゴシック" pitchFamily="-111" charset="-128"/>
              </a:rPr>
              <a:t>physical</a:t>
            </a:r>
            <a:r>
              <a:rPr lang="en-AU" dirty="0">
                <a:ea typeface="ＭＳ Ｐゴシック" pitchFamily="-111" charset="-128"/>
              </a:rPr>
              <a:t> and </a:t>
            </a:r>
            <a:r>
              <a:rPr lang="en-AU" b="1" dirty="0">
                <a:ea typeface="ＭＳ Ｐゴシック" pitchFamily="-111" charset="-128"/>
              </a:rPr>
              <a:t>psychological</a:t>
            </a:r>
            <a:r>
              <a:rPr lang="en-AU" dirty="0">
                <a:ea typeface="ＭＳ Ｐゴシック" pitchFamily="-111" charset="-128"/>
              </a:rPr>
              <a:t> stability has been eroded - one has literally lost control of one's normal modus operandi. A worthy self is deserving of positive outcomes, but trauma proves this too can be an unrealistic expectation. </a:t>
            </a:r>
          </a:p>
          <a:p>
            <a:pPr>
              <a:lnSpc>
                <a:spcPct val="70000"/>
              </a:lnSpc>
              <a:spcBef>
                <a:spcPts val="600"/>
              </a:spcBef>
              <a:defRPr/>
            </a:pPr>
            <a:endParaRPr lang="en-AU" dirty="0">
              <a:ea typeface="ＭＳ Ｐゴシック" pitchFamily="-111" charset="-128"/>
            </a:endParaRPr>
          </a:p>
          <a:p>
            <a:pPr>
              <a:lnSpc>
                <a:spcPct val="70000"/>
              </a:lnSpc>
              <a:spcBef>
                <a:spcPts val="600"/>
              </a:spcBef>
              <a:defRPr/>
            </a:pPr>
            <a:r>
              <a:rPr lang="en-AU" dirty="0">
                <a:ea typeface="ＭＳ Ｐゴシック" pitchFamily="-111" charset="-128"/>
              </a:rPr>
              <a:t>In trauma, fairness, justice, security and stability seem to be arbitrarily and universally removed. Thus, the defence mechanisms which enable one to maintain psychological stability break down, and as Freud (1949) so accurately pointed out, these mechanisms are critical to keeping intolerable levels of anxiety at bay. Without the so-called sweet lies about life - the distortion of reality that these defence mechanisms provide- we cannot maintain psychological equilibrium. </a:t>
            </a:r>
            <a:br>
              <a:rPr lang="en-AU" dirty="0">
                <a:ea typeface="ＭＳ Ｐゴシック" pitchFamily="-111" charset="-128"/>
              </a:rPr>
            </a:br>
            <a:endParaRPr lang="en-AU" dirty="0">
              <a:ea typeface="ＭＳ Ｐゴシック" pitchFamily="-111" charset="-128"/>
            </a:endParaRPr>
          </a:p>
          <a:p>
            <a:pPr>
              <a:lnSpc>
                <a:spcPct val="70000"/>
              </a:lnSpc>
              <a:spcBef>
                <a:spcPts val="600"/>
              </a:spcBef>
              <a:defRPr/>
            </a:pPr>
            <a:endParaRPr lang="en-AU" dirty="0">
              <a:ea typeface="ＭＳ Ｐゴシック" pitchFamily="-111" charset="-128"/>
            </a:endParaRPr>
          </a:p>
          <a:p>
            <a:pPr>
              <a:lnSpc>
                <a:spcPct val="70000"/>
              </a:lnSpc>
              <a:spcBef>
                <a:spcPts val="600"/>
              </a:spcBef>
              <a:defRPr/>
            </a:pPr>
            <a:r>
              <a:rPr lang="en-AU" dirty="0">
                <a:ea typeface="ＭＳ Ｐゴシック" pitchFamily="-111" charset="-128"/>
              </a:rPr>
              <a:t>Issues of trust created by trauma in the context of an intimate relationship may become generalized to future relationships, creating problems in developing one's social support network. Terror of getting re-victimized in a new relationship is very common, which although unpleasant, helps prevent its occurrence due to the conscious awareness of it. Some forego new relationships, having great difficulty in initiating and/or maintaining them. However, given the lack of a tendency toward emotional numbing (which makes maintaining intimate relationships difficult), withdrawal from, or significant disruption of all social relationships is much less likely in PTRS than in PTSD. Others may struggle with trust issues and relationship difficulties only in the type of relationship in which the experience of trauma occurred. For example, trust issues in romantic relationships are particularly common for those who experienced trauma in this type of relationship. Similarly, sexual dysfunctions (e.g., loss of interest in sex, risky sexual practices, and infidelity issues) are strongly associated with a history of sexual abuse in an intimate relationship. </a:t>
            </a:r>
            <a:br>
              <a:rPr lang="en-AU" dirty="0">
                <a:ea typeface="ＭＳ Ｐゴシック" pitchFamily="-111" charset="-128"/>
              </a:rPr>
            </a:br>
            <a:br>
              <a:rPr lang="en-AU" dirty="0">
                <a:ea typeface="ＭＳ Ｐゴシック" pitchFamily="-111" charset="-128"/>
              </a:rPr>
            </a:br>
            <a:r>
              <a:rPr lang="en-AU" dirty="0">
                <a:ea typeface="ＭＳ Ｐゴシック" pitchFamily="-111" charset="-128"/>
              </a:rPr>
              <a:t>Not only does attachment trauma bring up issues regarding trust of others, but it also raises issues of trust of one's self by calling into question one's judgement of character. How one's view of others could be so erroneous becomes a puzzle, and if one's assessment of character was so wrong in the case of the perpetrator, how does one know that the assessment of the character of others in one's social world is accurate? Such self-doubt regarding one's perceptions of one's social world is another avenue via which impairment in one's social support network can occur for victims of PTRS. </a:t>
            </a:r>
          </a:p>
          <a:p>
            <a:pPr>
              <a:lnSpc>
                <a:spcPct val="70000"/>
              </a:lnSpc>
              <a:spcBef>
                <a:spcPts val="600"/>
              </a:spcBef>
              <a:defRPr/>
            </a:pPr>
            <a:endParaRPr lang="en-AU" dirty="0">
              <a:ea typeface="ＭＳ Ｐゴシック" pitchFamily="-111" charset="-128"/>
            </a:endParaRPr>
          </a:p>
          <a:p>
            <a:pPr>
              <a:lnSpc>
                <a:spcPct val="70000"/>
              </a:lnSpc>
              <a:spcBef>
                <a:spcPts val="600"/>
              </a:spcBef>
              <a:defRPr/>
            </a:pPr>
            <a:r>
              <a:rPr lang="en-AU" altLang="en-US" dirty="0">
                <a:latin typeface="Arial" panose="020B0604020202020204" pitchFamily="34" charset="0"/>
              </a:rPr>
              <a:t>Traumatic Stressors challenge one's knowledge of the self and/or world. Maimed or shattered beliefs create a state of psychological crisis until new paradigms can be adopted, for these are the basis of our psychological stability. Trauma can destroy our functional illusions of individual invulnerability. </a:t>
            </a:r>
            <a:endParaRPr lang="en-US" dirty="0">
              <a:ea typeface="ＭＳ Ｐゴシック" pitchFamily="-111" charset="-128"/>
            </a:endParaRPr>
          </a:p>
        </p:txBody>
      </p:sp>
      <p:sp>
        <p:nvSpPr>
          <p:cNvPr id="54276" name="Slide Number Placeholder 3">
            <a:extLst>
              <a:ext uri="{FF2B5EF4-FFF2-40B4-BE49-F238E27FC236}">
                <a16:creationId xmlns:a16="http://schemas.microsoft.com/office/drawing/2014/main" id="{7590E8CC-3A86-E645-F78A-548652A45DF1}"/>
              </a:ext>
            </a:extLst>
          </p:cNvPr>
          <p:cNvSpPr txBox="1">
            <a:spLocks noChangeArrowheads="1"/>
          </p:cNvSpPr>
          <p:nvPr/>
        </p:nvSpPr>
        <p:spPr bwMode="auto">
          <a:xfrm>
            <a:off x="3849688" y="9428163"/>
            <a:ext cx="2946400" cy="496887"/>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0" tIns="45765" rIns="91540" bIns="45765"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hangingPunct="1">
              <a:spcBef>
                <a:spcPct val="0"/>
              </a:spcBef>
            </a:pPr>
            <a:fld id="{2059548F-4E51-4FAC-A5FF-123DC3A9300B}" type="slidenum">
              <a:rPr lang="en-US" altLang="en-US">
                <a:solidFill>
                  <a:srgbClr val="000000"/>
                </a:solidFill>
              </a:rPr>
              <a:pPr algn="r" hangingPunct="1">
                <a:spcBef>
                  <a:spcPct val="0"/>
                </a:spcBef>
              </a:pPr>
              <a:t>4</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6A2F9AD-69D7-4B20-3B3D-FFA4B2E5B0EA}"/>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18001C85-C52A-9EC5-4816-2F4577BBB400}"/>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eaLnBrk="1" hangingPunct="1">
              <a:defRPr/>
            </a:pPr>
            <a:endParaRPr lang="en-AU" b="1" dirty="0">
              <a:solidFill>
                <a:schemeClr val="bg1"/>
              </a:solidFill>
              <a:effectLst>
                <a:outerShdw blurRad="38100" dist="38100" dir="2700000" algn="tl">
                  <a:srgbClr val="000000"/>
                </a:outerShdw>
              </a:effectLst>
              <a:latin typeface="+mn-lt"/>
              <a:ea typeface="ＭＳ Ｐゴシック" pitchFamily="-111" charset="-128"/>
            </a:endParaRPr>
          </a:p>
          <a:p>
            <a:pPr marL="365125" indent="-282575" eaLnBrk="1" hangingPunct="1">
              <a:defRPr/>
            </a:pPr>
            <a:endParaRPr lang="en-AU" b="1" dirty="0">
              <a:solidFill>
                <a:schemeClr val="bg1"/>
              </a:solidFill>
              <a:effectLst>
                <a:outerShdw blurRad="38100" dist="38100" dir="2700000" algn="tl">
                  <a:srgbClr val="000000"/>
                </a:outerShdw>
              </a:effectLst>
              <a:latin typeface="+mn-lt"/>
              <a:ea typeface="ＭＳ Ｐゴシック" pitchFamily="-111" charset="-128"/>
            </a:endParaRPr>
          </a:p>
          <a:p>
            <a:pPr marL="365125" indent="-282575" eaLnBrk="1" hangingPunct="1">
              <a:defRPr/>
            </a:pPr>
            <a:r>
              <a:rPr lang="en-AU" dirty="0">
                <a:solidFill>
                  <a:srgbClr val="FFFFFF"/>
                </a:solidFill>
                <a:effectLst>
                  <a:outerShdw blurRad="38100" dist="38100" dir="2700000" algn="tl">
                    <a:srgbClr val="000000"/>
                  </a:outerShdw>
                </a:effectLst>
                <a:latin typeface="Arial" panose="020B0604020202020204" pitchFamily="34" charset="0"/>
                <a:ea typeface="ＭＳ Ｐゴシック" pitchFamily="-111" charset="-128"/>
                <a:cs typeface="Arial" panose="020B0604020202020204" pitchFamily="34" charset="0"/>
              </a:rPr>
              <a:t>While the symptoms of trauma need to be recognised as culturally diverse and specific (Wasco, 2003), trauma reactions are generally divided into three categories:</a:t>
            </a:r>
          </a:p>
          <a:p>
            <a:pPr marL="365125" indent="-282575" eaLnBrk="1" hangingPunct="1">
              <a:defRPr/>
            </a:pPr>
            <a:endParaRPr lang="en-AU" dirty="0">
              <a:solidFill>
                <a:srgbClr val="FFFFFF"/>
              </a:solidFill>
              <a:effectLst>
                <a:outerShdw blurRad="38100" dist="38100" dir="2700000" algn="tl">
                  <a:srgbClr val="000000"/>
                </a:outerShdw>
              </a:effectLst>
              <a:latin typeface="Arial" panose="020B0604020202020204" pitchFamily="34" charset="0"/>
              <a:ea typeface="ＭＳ Ｐゴシック" pitchFamily="-111" charset="-128"/>
              <a:cs typeface="Arial" panose="020B0604020202020204" pitchFamily="34" charset="0"/>
            </a:endParaRPr>
          </a:p>
          <a:p>
            <a:pPr marL="365125" indent="-282575" eaLnBrk="1" hangingPunct="1">
              <a:defRPr/>
            </a:pPr>
            <a:endParaRPr lang="en-AU" dirty="0">
              <a:solidFill>
                <a:srgbClr val="FFFFFF"/>
              </a:solidFill>
              <a:effectLst>
                <a:outerShdw blurRad="38100" dist="38100" dir="2700000" algn="tl">
                  <a:srgbClr val="000000"/>
                </a:outerShdw>
              </a:effectLst>
              <a:latin typeface="Arial" panose="020B0604020202020204" pitchFamily="34" charset="0"/>
              <a:ea typeface="ＭＳ Ｐゴシック" pitchFamily="-111" charset="-128"/>
              <a:cs typeface="Arial" panose="020B0604020202020204" pitchFamily="34" charset="0"/>
            </a:endParaRPr>
          </a:p>
          <a:p>
            <a:pPr marL="365125" indent="-282575" eaLnBrk="1" hangingPunct="1">
              <a:defRPr/>
            </a:pPr>
            <a:endParaRPr lang="en-AU" b="1" dirty="0">
              <a:solidFill>
                <a:schemeClr val="bg1"/>
              </a:solidFill>
              <a:effectLst>
                <a:outerShdw blurRad="38100" dist="38100" dir="2700000" algn="tl">
                  <a:srgbClr val="000000"/>
                </a:outerShdw>
              </a:effectLst>
              <a:latin typeface="+mn-lt"/>
              <a:ea typeface="ＭＳ Ｐゴシック" pitchFamily="-111" charset="-128"/>
            </a:endParaRPr>
          </a:p>
          <a:p>
            <a:pPr marL="365125" indent="-282575" eaLnBrk="1" hangingPunct="1">
              <a:defRPr/>
            </a:pPr>
            <a:r>
              <a:rPr lang="en-AU" b="1" dirty="0">
                <a:solidFill>
                  <a:schemeClr val="bg1"/>
                </a:solidFill>
                <a:effectLst>
                  <a:outerShdw blurRad="38100" dist="38100" dir="2700000" algn="tl">
                    <a:srgbClr val="000000"/>
                  </a:outerShdw>
                </a:effectLst>
                <a:latin typeface="+mn-lt"/>
                <a:ea typeface="ＭＳ Ｐゴシック" pitchFamily="-111" charset="-128"/>
              </a:rPr>
              <a:t>Intrusive Reaction:</a:t>
            </a:r>
          </a:p>
          <a:p>
            <a:pPr marL="365125" indent="-282575" eaLnBrk="1" hangingPunct="1">
              <a:defRPr/>
            </a:pPr>
            <a:r>
              <a:rPr lang="en-AU" altLang="en-US" dirty="0">
                <a:latin typeface="+mn-lt"/>
                <a:ea typeface="ＭＳ Ｐゴシック" pitchFamily="-111" charset="-128"/>
              </a:rPr>
              <a:t>dreams/nightmares, flashbacks, obsessive thoughts, physiological reactions and other persistent re-experiencing of the traumatic event;</a:t>
            </a:r>
          </a:p>
          <a:p>
            <a:pPr marL="365125" indent="-282575" eaLnBrk="1" hangingPunct="1">
              <a:defRPr/>
            </a:pPr>
            <a:endParaRPr lang="en-AU" b="1" dirty="0">
              <a:solidFill>
                <a:schemeClr val="bg1"/>
              </a:solidFill>
              <a:effectLst>
                <a:outerShdw blurRad="38100" dist="38100" dir="2700000" algn="tl">
                  <a:srgbClr val="000000"/>
                </a:outerShdw>
              </a:effectLst>
              <a:latin typeface="+mn-lt"/>
              <a:ea typeface="ＭＳ Ｐゴシック" pitchFamily="-111" charset="-128"/>
            </a:endParaRPr>
          </a:p>
          <a:p>
            <a:pPr marL="365125" indent="-282575" eaLnBrk="1" hangingPunct="1">
              <a:defRPr/>
            </a:pPr>
            <a:r>
              <a:rPr lang="en-AU" b="1" dirty="0">
                <a:solidFill>
                  <a:schemeClr val="bg1"/>
                </a:solidFill>
                <a:effectLst>
                  <a:outerShdw blurRad="38100" dist="38100" dir="2700000" algn="tl">
                    <a:srgbClr val="000000"/>
                  </a:outerShdw>
                </a:effectLst>
                <a:latin typeface="+mn-lt"/>
                <a:ea typeface="ＭＳ Ｐゴシック" pitchFamily="-111" charset="-128"/>
              </a:rPr>
              <a:t>Avoidant reaction:</a:t>
            </a:r>
          </a:p>
          <a:p>
            <a:pPr marL="365125" indent="-282575" eaLnBrk="1" hangingPunct="1">
              <a:defRPr/>
            </a:pPr>
            <a:r>
              <a:rPr lang="en-AU" altLang="en-US" dirty="0">
                <a:latin typeface="+mn-lt"/>
                <a:ea typeface="ＭＳ Ｐゴシック" pitchFamily="-111" charset="-128"/>
              </a:rPr>
              <a:t>general numbing in responsiveness and avoidance (particularly of things related to the traumatic material); and</a:t>
            </a:r>
          </a:p>
          <a:p>
            <a:pPr marL="365125" indent="-282575" eaLnBrk="1" hangingPunct="1">
              <a:defRPr/>
            </a:pPr>
            <a:endParaRPr lang="en-AU" b="1" dirty="0">
              <a:solidFill>
                <a:schemeClr val="bg1"/>
              </a:solidFill>
              <a:effectLst>
                <a:outerShdw blurRad="38100" dist="38100" dir="2700000" algn="tl">
                  <a:srgbClr val="000000"/>
                </a:outerShdw>
              </a:effectLst>
              <a:latin typeface="+mn-lt"/>
              <a:ea typeface="ＭＳ Ｐゴシック" pitchFamily="-111" charset="-128"/>
            </a:endParaRPr>
          </a:p>
          <a:p>
            <a:pPr marL="365125" indent="-282575" eaLnBrk="1" hangingPunct="1">
              <a:defRPr/>
            </a:pPr>
            <a:r>
              <a:rPr lang="en-AU" b="1" dirty="0">
                <a:solidFill>
                  <a:schemeClr val="bg1"/>
                </a:solidFill>
                <a:effectLst>
                  <a:outerShdw blurRad="38100" dist="38100" dir="2700000" algn="tl">
                    <a:srgbClr val="000000"/>
                  </a:outerShdw>
                </a:effectLst>
                <a:latin typeface="+mn-lt"/>
                <a:ea typeface="ＭＳ Ｐゴシック" pitchFamily="-111" charset="-128"/>
              </a:rPr>
              <a:t>Hyper-arousal:</a:t>
            </a:r>
          </a:p>
          <a:p>
            <a:pPr marL="365125" indent="-282575" eaLnBrk="1" hangingPunct="1">
              <a:defRPr/>
            </a:pPr>
            <a:r>
              <a:rPr lang="en-AU" altLang="en-US" dirty="0">
                <a:latin typeface="+mn-lt"/>
                <a:ea typeface="ＭＳ Ｐゴシック" pitchFamily="-111" charset="-128"/>
              </a:rPr>
              <a:t>hyper-vigilance and difficulty concentrating.</a:t>
            </a:r>
            <a:endParaRPr lang="en-AU" b="1" dirty="0">
              <a:solidFill>
                <a:schemeClr val="bg1"/>
              </a:solidFill>
              <a:effectLst>
                <a:outerShdw blurRad="38100" dist="38100" dir="2700000" algn="tl">
                  <a:srgbClr val="000000"/>
                </a:outerShdw>
              </a:effectLst>
              <a:latin typeface="+mn-lt"/>
              <a:ea typeface="ＭＳ Ｐゴシック" pitchFamily="-111" charset="-128"/>
            </a:endParaRPr>
          </a:p>
          <a:p>
            <a:pPr marL="365125" indent="-282575" eaLnBrk="1" hangingPunct="1">
              <a:defRPr/>
            </a:pPr>
            <a:endParaRPr lang="en-AU" b="1" dirty="0">
              <a:solidFill>
                <a:schemeClr val="bg1"/>
              </a:solidFill>
              <a:effectLst>
                <a:outerShdw blurRad="38100" dist="38100" dir="2700000" algn="tl">
                  <a:srgbClr val="000000"/>
                </a:outerShdw>
              </a:effectLst>
              <a:latin typeface="+mn-lt"/>
              <a:ea typeface="ＭＳ Ｐゴシック" pitchFamily="-111" charset="-128"/>
            </a:endParaRPr>
          </a:p>
          <a:p>
            <a:pPr marL="365125" indent="-282575" eaLnBrk="1" hangingPunct="1">
              <a:defRPr/>
            </a:pPr>
            <a:endParaRPr lang="en-AU" b="1" dirty="0">
              <a:solidFill>
                <a:schemeClr val="bg1"/>
              </a:solidFill>
              <a:effectLst>
                <a:outerShdw blurRad="38100" dist="38100" dir="2700000" algn="tl">
                  <a:srgbClr val="000000"/>
                </a:outerShdw>
              </a:effectLst>
              <a:latin typeface="+mn-lt"/>
              <a:ea typeface="ＭＳ Ｐゴシック" pitchFamily="-111" charset="-128"/>
            </a:endParaRPr>
          </a:p>
          <a:p>
            <a:pPr marL="365125" indent="-282575" eaLnBrk="1" hangingPunct="1">
              <a:defRPr/>
            </a:pPr>
            <a:endParaRPr lang="en-AU" b="1" dirty="0">
              <a:solidFill>
                <a:schemeClr val="bg1"/>
              </a:solidFill>
              <a:effectLst>
                <a:outerShdw blurRad="38100" dist="38100" dir="2700000" algn="tl">
                  <a:srgbClr val="000000"/>
                </a:outerShdw>
              </a:effectLst>
              <a:latin typeface="+mn-lt"/>
              <a:ea typeface="ＭＳ Ｐゴシック" pitchFamily="-111" charset="-128"/>
            </a:endParaRPr>
          </a:p>
          <a:p>
            <a:pPr marL="365125" indent="-282575" eaLnBrk="1" hangingPunct="1">
              <a:defRPr/>
            </a:pPr>
            <a:endParaRPr lang="en-AU" b="1" dirty="0">
              <a:solidFill>
                <a:schemeClr val="bg1"/>
              </a:solidFill>
              <a:effectLst>
                <a:outerShdw blurRad="38100" dist="38100" dir="2700000" algn="tl">
                  <a:srgbClr val="000000"/>
                </a:outerShdw>
              </a:effectLst>
              <a:latin typeface="+mn-lt"/>
              <a:ea typeface="ＭＳ Ｐゴシック" pitchFamily="-111" charset="-128"/>
            </a:endParaRPr>
          </a:p>
          <a:p>
            <a:pPr marL="365125" indent="-282575" eaLnBrk="1" hangingPunct="1">
              <a:defRPr/>
            </a:pPr>
            <a:endParaRPr lang="en-AU" b="1" dirty="0">
              <a:solidFill>
                <a:schemeClr val="bg1"/>
              </a:solidFill>
              <a:effectLst>
                <a:outerShdw blurRad="38100" dist="38100" dir="2700000" algn="tl">
                  <a:srgbClr val="000000"/>
                </a:outerShdw>
              </a:effectLst>
              <a:latin typeface="+mn-lt"/>
              <a:ea typeface="ＭＳ Ｐゴシック" pitchFamily="-111" charset="-128"/>
            </a:endParaRPr>
          </a:p>
          <a:p>
            <a:pPr marL="365125" indent="-282575" eaLnBrk="1" hangingPunct="1">
              <a:defRPr/>
            </a:pPr>
            <a:endParaRPr lang="en-AU" b="1" dirty="0">
              <a:solidFill>
                <a:schemeClr val="bg1"/>
              </a:solidFill>
              <a:effectLst>
                <a:outerShdw blurRad="38100" dist="38100" dir="2700000" algn="tl">
                  <a:srgbClr val="000000"/>
                </a:outerShdw>
              </a:effectLst>
              <a:latin typeface="+mn-lt"/>
              <a:ea typeface="ＭＳ Ｐゴシック" pitchFamily="-111" charset="-128"/>
            </a:endParaRPr>
          </a:p>
          <a:p>
            <a:pPr marL="365125" indent="-282575" eaLnBrk="1" hangingPunct="1">
              <a:defRPr/>
            </a:pPr>
            <a:endParaRPr lang="en-AU" b="1" dirty="0">
              <a:solidFill>
                <a:schemeClr val="bg1"/>
              </a:solidFill>
              <a:effectLst>
                <a:outerShdw blurRad="38100" dist="38100" dir="2700000" algn="tl">
                  <a:srgbClr val="000000"/>
                </a:outerShdw>
              </a:effectLst>
              <a:latin typeface="+mn-lt"/>
              <a:ea typeface="ＭＳ Ｐゴシック" pitchFamily="-111" charset="-128"/>
            </a:endParaRPr>
          </a:p>
          <a:p>
            <a:pPr marL="365125" indent="-282575" eaLnBrk="1" hangingPunct="1">
              <a:defRPr/>
            </a:pPr>
            <a:endParaRPr lang="en-AU" b="1" dirty="0">
              <a:solidFill>
                <a:schemeClr val="bg1"/>
              </a:solidFill>
              <a:effectLst>
                <a:outerShdw blurRad="38100" dist="38100" dir="2700000" algn="tl">
                  <a:srgbClr val="000000"/>
                </a:outerShdw>
              </a:effectLst>
              <a:latin typeface="+mn-lt"/>
              <a:ea typeface="ＭＳ Ｐゴシック" pitchFamily="-111" charset="-128"/>
            </a:endParaRPr>
          </a:p>
          <a:p>
            <a:pPr marL="365125" indent="-282575" eaLnBrk="1" hangingPunct="1">
              <a:defRPr/>
            </a:pPr>
            <a:endParaRPr lang="en-AU" b="1" dirty="0">
              <a:solidFill>
                <a:schemeClr val="bg1"/>
              </a:solidFill>
              <a:effectLst>
                <a:outerShdw blurRad="38100" dist="38100" dir="2700000" algn="tl">
                  <a:srgbClr val="000000"/>
                </a:outerShdw>
              </a:effectLst>
              <a:latin typeface="+mn-lt"/>
              <a:ea typeface="ＭＳ Ｐゴシック" pitchFamily="-111" charset="-128"/>
            </a:endParaRPr>
          </a:p>
          <a:p>
            <a:pPr marL="365125" indent="-282575" eaLnBrk="1" hangingPunct="1">
              <a:defRPr/>
            </a:pPr>
            <a:r>
              <a:rPr lang="en-AU" b="1" dirty="0">
                <a:solidFill>
                  <a:schemeClr val="bg1"/>
                </a:solidFill>
                <a:effectLst>
                  <a:outerShdw blurRad="38100" dist="38100" dir="2700000" algn="tl">
                    <a:srgbClr val="000000"/>
                  </a:outerShdw>
                </a:effectLst>
                <a:latin typeface="+mn-lt"/>
                <a:ea typeface="ＭＳ Ｐゴシック" pitchFamily="-111" charset="-128"/>
              </a:rPr>
              <a:t>The core experiences of psychological trauma are:</a:t>
            </a:r>
            <a:endParaRPr lang="en-US" dirty="0">
              <a:solidFill>
                <a:schemeClr val="bg1"/>
              </a:solidFill>
              <a:effectLst>
                <a:outerShdw blurRad="38100" dist="38100" dir="2700000" algn="tl">
                  <a:srgbClr val="000000"/>
                </a:outerShdw>
              </a:effectLst>
              <a:latin typeface="+mn-lt"/>
              <a:ea typeface="ＭＳ Ｐゴシック" pitchFamily="-111" charset="-128"/>
            </a:endParaRPr>
          </a:p>
          <a:p>
            <a:pPr marL="365125" indent="-282575" eaLnBrk="1" hangingPunct="1">
              <a:defRPr/>
            </a:pPr>
            <a:endParaRPr lang="en-AU" b="1" dirty="0">
              <a:solidFill>
                <a:srgbClr val="800000"/>
              </a:solidFill>
              <a:effectLst>
                <a:outerShdw blurRad="38100" dist="38100" dir="2700000" algn="tl">
                  <a:srgbClr val="C0C0C0"/>
                </a:outerShdw>
              </a:effectLst>
              <a:latin typeface="+mn-lt"/>
              <a:ea typeface="ＭＳ Ｐゴシック" pitchFamily="-111" charset="-128"/>
            </a:endParaRPr>
          </a:p>
          <a:p>
            <a:pPr marL="365125" indent="-282575" eaLnBrk="1" hangingPunct="1">
              <a:defRPr/>
            </a:pPr>
            <a:r>
              <a:rPr lang="en-AU" b="1" dirty="0">
                <a:solidFill>
                  <a:srgbClr val="800000"/>
                </a:solidFill>
                <a:effectLst>
                  <a:outerShdw blurRad="38100" dist="38100" dir="2700000" algn="tl">
                    <a:srgbClr val="C0C0C0"/>
                  </a:outerShdw>
                </a:effectLst>
                <a:latin typeface="+mn-lt"/>
                <a:ea typeface="ＭＳ Ｐゴシック" pitchFamily="-111" charset="-128"/>
              </a:rPr>
              <a:t>Disempowerment and disconnection</a:t>
            </a:r>
            <a:r>
              <a:rPr lang="en-AU" dirty="0">
                <a:solidFill>
                  <a:srgbClr val="800000"/>
                </a:solidFill>
                <a:latin typeface="+mn-lt"/>
                <a:ea typeface="ＭＳ Ｐゴシック" pitchFamily="-111" charset="-128"/>
              </a:rPr>
              <a:t> </a:t>
            </a:r>
            <a:r>
              <a:rPr lang="en-AU" dirty="0">
                <a:latin typeface="+mn-lt"/>
                <a:ea typeface="ＭＳ Ｐゴシック" pitchFamily="-111" charset="-128"/>
              </a:rPr>
              <a:t>from others</a:t>
            </a:r>
          </a:p>
          <a:p>
            <a:pPr marL="365125" indent="-282575" eaLnBrk="1" hangingPunct="1">
              <a:defRPr/>
            </a:pPr>
            <a:endParaRPr lang="en-AU" dirty="0">
              <a:latin typeface="+mn-lt"/>
              <a:ea typeface="ＭＳ Ｐゴシック" pitchFamily="-111" charset="-128"/>
            </a:endParaRPr>
          </a:p>
          <a:p>
            <a:pPr marL="365125" indent="-282575" eaLnBrk="1" hangingPunct="1">
              <a:defRPr/>
            </a:pPr>
            <a:r>
              <a:rPr lang="en-AU" dirty="0">
                <a:latin typeface="+mn-lt"/>
                <a:ea typeface="ＭＳ Ｐゴシック" pitchFamily="-111" charset="-128"/>
              </a:rPr>
              <a:t> Recovery, therefore, is based upon the </a:t>
            </a:r>
            <a:r>
              <a:rPr lang="en-AU" b="1" dirty="0">
                <a:solidFill>
                  <a:srgbClr val="009999"/>
                </a:solidFill>
                <a:effectLst>
                  <a:outerShdw blurRad="38100" dist="38100" dir="2700000" algn="tl">
                    <a:srgbClr val="C0C0C0"/>
                  </a:outerShdw>
                </a:effectLst>
                <a:latin typeface="+mn-lt"/>
                <a:ea typeface="ＭＳ Ｐゴシック" pitchFamily="-111" charset="-128"/>
              </a:rPr>
              <a:t>empowerment</a:t>
            </a:r>
            <a:r>
              <a:rPr lang="en-AU" dirty="0">
                <a:latin typeface="+mn-lt"/>
                <a:ea typeface="ＭＳ Ｐゴシック" pitchFamily="-111" charset="-128"/>
              </a:rPr>
              <a:t> of the survivor and the creation of </a:t>
            </a:r>
            <a:r>
              <a:rPr lang="en-AU" b="1" dirty="0">
                <a:solidFill>
                  <a:srgbClr val="009999"/>
                </a:solidFill>
                <a:effectLst>
                  <a:outerShdw blurRad="38100" dist="38100" dir="2700000" algn="tl">
                    <a:srgbClr val="C0C0C0"/>
                  </a:outerShdw>
                </a:effectLst>
                <a:latin typeface="+mn-lt"/>
                <a:ea typeface="ＭＳ Ｐゴシック" pitchFamily="-111" charset="-128"/>
              </a:rPr>
              <a:t>new connections</a:t>
            </a:r>
            <a:r>
              <a:rPr lang="en-AU" dirty="0">
                <a:latin typeface="+mn-lt"/>
                <a:ea typeface="ＭＳ Ｐゴシック" pitchFamily="-111" charset="-128"/>
              </a:rPr>
              <a:t>. Recovery can take place only within the </a:t>
            </a:r>
            <a:r>
              <a:rPr lang="en-AU" b="1" dirty="0">
                <a:solidFill>
                  <a:srgbClr val="009999"/>
                </a:solidFill>
                <a:effectLst>
                  <a:outerShdw blurRad="38100" dist="38100" dir="2700000" algn="tl">
                    <a:srgbClr val="C0C0C0"/>
                  </a:outerShdw>
                </a:effectLst>
                <a:latin typeface="+mn-lt"/>
                <a:ea typeface="ＭＳ Ｐゴシック" pitchFamily="-111" charset="-128"/>
              </a:rPr>
              <a:t>context of relationships</a:t>
            </a:r>
            <a:r>
              <a:rPr lang="en-AU" dirty="0">
                <a:latin typeface="+mn-lt"/>
                <a:ea typeface="ＭＳ Ｐゴシック" pitchFamily="-111" charset="-128"/>
              </a:rPr>
              <a:t>; it cannot occur in isolation</a:t>
            </a:r>
            <a:r>
              <a:rPr lang="en-AU" b="1" dirty="0">
                <a:latin typeface="+mn-lt"/>
                <a:ea typeface="ＭＳ Ｐゴシック" pitchFamily="-111" charset="-128"/>
              </a:rPr>
              <a:t>.</a:t>
            </a:r>
          </a:p>
          <a:p>
            <a:pPr marL="365125" indent="-282575" eaLnBrk="1" hangingPunct="1">
              <a:defRPr/>
            </a:pPr>
            <a:r>
              <a:rPr lang="en-AU" b="1" dirty="0">
                <a:latin typeface="+mn-lt"/>
                <a:ea typeface="ＭＳ Ｐゴシック" pitchFamily="-111" charset="-128"/>
              </a:rPr>
              <a:t>                      Herman, Judith, </a:t>
            </a:r>
            <a:r>
              <a:rPr lang="en-AU" b="1" i="1" dirty="0">
                <a:latin typeface="+mn-lt"/>
                <a:ea typeface="ＭＳ Ｐゴシック" pitchFamily="-111" charset="-128"/>
              </a:rPr>
              <a:t>Trauma and Recovery, 1992</a:t>
            </a:r>
          </a:p>
          <a:p>
            <a:pPr marL="365125" indent="-282575" eaLnBrk="1" hangingPunct="1">
              <a:defRPr/>
            </a:pPr>
            <a:endParaRPr lang="en-AU" b="1" i="1" dirty="0">
              <a:latin typeface="+mn-lt"/>
              <a:ea typeface="ＭＳ Ｐゴシック" pitchFamily="34" charset="-128"/>
            </a:endParaRPr>
          </a:p>
          <a:p>
            <a:pPr>
              <a:defRPr/>
            </a:pPr>
            <a:endParaRPr lang="en-AU" altLang="en-US" dirty="0">
              <a:latin typeface="+mn-lt"/>
              <a:ea typeface="ＭＳ Ｐゴシック" pitchFamily="34" charset="-128"/>
            </a:endParaRPr>
          </a:p>
          <a:p>
            <a:pPr>
              <a:defRPr/>
            </a:pPr>
            <a:endParaRPr lang="en-AU" altLang="en-US" dirty="0">
              <a:latin typeface="+mn-lt"/>
              <a:ea typeface="ＭＳ Ｐゴシック" pitchFamily="34" charset="-128"/>
            </a:endParaRPr>
          </a:p>
          <a:p>
            <a:pPr>
              <a:defRPr/>
            </a:pPr>
            <a:endParaRPr lang="en-AU" altLang="en-US" dirty="0">
              <a:latin typeface="+mn-lt"/>
              <a:ea typeface="ＭＳ Ｐゴシック" pitchFamily="34" charset="-128"/>
            </a:endParaRPr>
          </a:p>
          <a:p>
            <a:pPr marL="365125" indent="-282575" eaLnBrk="1" hangingPunct="1">
              <a:defRPr/>
            </a:pPr>
            <a:endParaRPr lang="en-AU" dirty="0">
              <a:latin typeface="+mn-lt"/>
              <a:ea typeface="ＭＳ Ｐゴシック" pitchFamily="34" charset="-128"/>
            </a:endParaRPr>
          </a:p>
        </p:txBody>
      </p:sp>
      <p:sp>
        <p:nvSpPr>
          <p:cNvPr id="58372" name="Slide Number Placeholder 3">
            <a:extLst>
              <a:ext uri="{FF2B5EF4-FFF2-40B4-BE49-F238E27FC236}">
                <a16:creationId xmlns:a16="http://schemas.microsoft.com/office/drawing/2014/main" id="{B04A3818-C62D-2FC7-2FBE-23516F83EB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fld id="{EF59707B-DBAA-434E-B97D-98C190B40B1C}" type="slidenum">
              <a:rPr lang="en-US" altLang="en-US">
                <a:solidFill>
                  <a:srgbClr val="000000"/>
                </a:solidFill>
              </a:rPr>
              <a:pPr/>
              <a:t>5</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D91E8F06-3A26-F607-883E-BDD744FB0F87}"/>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878CB421-A7AC-C3DC-0B40-38C3AC33238B}"/>
              </a:ext>
            </a:extLst>
          </p:cNvPr>
          <p:cNvSpPr>
            <a:spLocks noGrp="1"/>
          </p:cNvSpPr>
          <p:nvPr>
            <p:ph type="body" idx="1"/>
          </p:nvPr>
        </p:nvSpPr>
        <p:spPr/>
        <p:txBody>
          <a:bodyPr/>
          <a:lstStyle/>
          <a:p>
            <a:pPr>
              <a:spcBef>
                <a:spcPct val="20000"/>
              </a:spcBef>
              <a:defRPr/>
            </a:pPr>
            <a:r>
              <a:rPr lang="en-AU" b="1" dirty="0">
                <a:solidFill>
                  <a:srgbClr val="990000"/>
                </a:solidFill>
                <a:latin typeface="Arial" panose="020B0604020202020204" pitchFamily="34" charset="0"/>
                <a:ea typeface="ＭＳ Ｐゴシック" pitchFamily="-111" charset="-128"/>
                <a:cs typeface="Arial" panose="020B0604020202020204" pitchFamily="34" charset="0"/>
              </a:rPr>
              <a:t>Exploring the biological impact of trauma. </a:t>
            </a:r>
          </a:p>
          <a:p>
            <a:pPr>
              <a:spcBef>
                <a:spcPct val="20000"/>
              </a:spcBef>
              <a:defRPr/>
            </a:pPr>
            <a:endParaRPr lang="en-AU" dirty="0">
              <a:solidFill>
                <a:srgbClr val="990000"/>
              </a:solidFill>
              <a:latin typeface="Arial" panose="020B0604020202020204" pitchFamily="34" charset="0"/>
              <a:ea typeface="ＭＳ Ｐゴシック" pitchFamily="-111" charset="-128"/>
              <a:cs typeface="Arial" panose="020B0604020202020204" pitchFamily="34" charset="0"/>
            </a:endParaRPr>
          </a:p>
          <a:p>
            <a:pPr>
              <a:spcBef>
                <a:spcPct val="20000"/>
              </a:spcBef>
              <a:defRPr/>
            </a:pPr>
            <a:r>
              <a:rPr lang="en-AU" dirty="0">
                <a:solidFill>
                  <a:srgbClr val="990000"/>
                </a:solidFill>
                <a:latin typeface="Arial" panose="020B0604020202020204" pitchFamily="34" charset="0"/>
                <a:ea typeface="ＭＳ Ｐゴシック" pitchFamily="-111" charset="-128"/>
                <a:cs typeface="Arial" panose="020B0604020202020204" pitchFamily="34" charset="0"/>
              </a:rPr>
              <a:t>Discussion starts with consideration of the brain – the organ that essential drives us as individuals, as humans. </a:t>
            </a:r>
          </a:p>
          <a:p>
            <a:pPr>
              <a:spcBef>
                <a:spcPct val="20000"/>
              </a:spcBef>
              <a:defRPr/>
            </a:pPr>
            <a:endParaRPr lang="en-AU" dirty="0">
              <a:solidFill>
                <a:srgbClr val="990000"/>
              </a:solidFill>
              <a:latin typeface="Arial" panose="020B0604020202020204" pitchFamily="34" charset="0"/>
              <a:ea typeface="ＭＳ Ｐゴシック" pitchFamily="-111" charset="-128"/>
              <a:cs typeface="Arial" panose="020B0604020202020204" pitchFamily="34" charset="0"/>
            </a:endParaRPr>
          </a:p>
          <a:p>
            <a:pPr>
              <a:spcBef>
                <a:spcPct val="20000"/>
              </a:spcBef>
              <a:defRPr/>
            </a:pPr>
            <a:endParaRPr lang="en-AU" dirty="0">
              <a:solidFill>
                <a:srgbClr val="990000"/>
              </a:solidFill>
              <a:latin typeface="Arial" panose="020B0604020202020204" pitchFamily="34" charset="0"/>
              <a:ea typeface="ＭＳ Ｐゴシック" pitchFamily="-111" charset="-128"/>
              <a:cs typeface="Arial" panose="020B0604020202020204" pitchFamily="34" charset="0"/>
            </a:endParaRPr>
          </a:p>
          <a:p>
            <a:pPr>
              <a:spcBef>
                <a:spcPct val="20000"/>
              </a:spcBef>
              <a:defRPr/>
            </a:pPr>
            <a:r>
              <a:rPr lang="en-AU" dirty="0">
                <a:solidFill>
                  <a:srgbClr val="990000"/>
                </a:solidFill>
                <a:latin typeface="Arial" panose="020B0604020202020204" pitchFamily="34" charset="0"/>
                <a:ea typeface="ＭＳ Ｐゴシック" pitchFamily="-111" charset="-128"/>
                <a:cs typeface="Arial" panose="020B0604020202020204" pitchFamily="34" charset="0"/>
              </a:rPr>
              <a:t>Simple review of the brain – how it operates when developed. </a:t>
            </a:r>
          </a:p>
          <a:p>
            <a:pPr>
              <a:spcBef>
                <a:spcPct val="20000"/>
              </a:spcBef>
              <a:defRPr/>
            </a:pPr>
            <a:endParaRPr lang="en-AU" dirty="0">
              <a:solidFill>
                <a:srgbClr val="990000"/>
              </a:solidFill>
              <a:latin typeface="Arial" panose="020B0604020202020204" pitchFamily="34" charset="0"/>
              <a:ea typeface="ＭＳ Ｐゴシック" pitchFamily="-111" charset="-128"/>
              <a:cs typeface="Arial" panose="020B0604020202020204" pitchFamily="34" charset="0"/>
            </a:endParaRPr>
          </a:p>
          <a:p>
            <a:pPr>
              <a:spcBef>
                <a:spcPct val="20000"/>
              </a:spcBef>
              <a:defRPr/>
            </a:pPr>
            <a:r>
              <a:rPr lang="en-AU" dirty="0">
                <a:solidFill>
                  <a:srgbClr val="990000"/>
                </a:solidFill>
                <a:latin typeface="Arial" panose="020B0604020202020204" pitchFamily="34" charset="0"/>
                <a:ea typeface="ＭＳ Ｐゴシック" pitchFamily="-111" charset="-128"/>
                <a:cs typeface="Arial" panose="020B0604020202020204" pitchFamily="34" charset="0"/>
              </a:rPr>
              <a:t>Three  ‘layers of operation</a:t>
            </a:r>
            <a:r>
              <a:rPr lang="en-AU" b="1" dirty="0">
                <a:solidFill>
                  <a:srgbClr val="990000"/>
                </a:solidFill>
                <a:latin typeface="Arial" panose="020B0604020202020204" pitchFamily="34" charset="0"/>
                <a:ea typeface="ＭＳ Ｐゴシック" pitchFamily="-111" charset="-128"/>
                <a:cs typeface="Arial" panose="020B0604020202020204" pitchFamily="34" charset="0"/>
              </a:rPr>
              <a:t>’</a:t>
            </a:r>
          </a:p>
          <a:p>
            <a:pPr>
              <a:spcBef>
                <a:spcPct val="20000"/>
              </a:spcBef>
              <a:defRPr/>
            </a:pPr>
            <a:endParaRPr lang="en-AU" b="1" dirty="0">
              <a:solidFill>
                <a:srgbClr val="990000"/>
              </a:solidFill>
              <a:latin typeface="Arial" panose="020B0604020202020204" pitchFamily="34" charset="0"/>
              <a:ea typeface="ＭＳ Ｐゴシック" pitchFamily="-111" charset="-128"/>
              <a:cs typeface="Arial" panose="020B0604020202020204" pitchFamily="34" charset="0"/>
            </a:endParaRPr>
          </a:p>
          <a:p>
            <a:pPr>
              <a:spcBef>
                <a:spcPct val="20000"/>
              </a:spcBef>
              <a:defRPr/>
            </a:pPr>
            <a:r>
              <a:rPr lang="en-AU" b="1" dirty="0">
                <a:solidFill>
                  <a:srgbClr val="990000"/>
                </a:solidFill>
                <a:latin typeface="Arial" panose="020B0604020202020204" pitchFamily="34" charset="0"/>
                <a:ea typeface="ＭＳ Ｐゴシック" pitchFamily="-111" charset="-128"/>
                <a:cs typeface="Arial" panose="020B0604020202020204" pitchFamily="34" charset="0"/>
              </a:rPr>
              <a:t>Note to Joan – </a:t>
            </a:r>
            <a:r>
              <a:rPr lang="en-AU" b="1" dirty="0" err="1">
                <a:solidFill>
                  <a:srgbClr val="990000"/>
                </a:solidFill>
                <a:latin typeface="Arial" panose="020B0604020202020204" pitchFamily="34" charset="0"/>
                <a:ea typeface="ＭＳ Ｐゴシック" pitchFamily="-111" charset="-128"/>
                <a:cs typeface="Arial" panose="020B0604020202020204" pitchFamily="34" charset="0"/>
              </a:rPr>
              <a:t>sugesting</a:t>
            </a:r>
            <a:r>
              <a:rPr lang="en-AU" b="1" dirty="0">
                <a:solidFill>
                  <a:srgbClr val="990000"/>
                </a:solidFill>
                <a:latin typeface="Arial" panose="020B0604020202020204" pitchFamily="34" charset="0"/>
                <a:ea typeface="ＭＳ Ｐゴシック" pitchFamily="-111" charset="-128"/>
                <a:cs typeface="Arial" panose="020B0604020202020204" pitchFamily="34" charset="0"/>
              </a:rPr>
              <a:t> this slide requires a simple explanation of how these three layers operate and what they control</a:t>
            </a:r>
          </a:p>
          <a:p>
            <a:pPr>
              <a:spcBef>
                <a:spcPct val="20000"/>
              </a:spcBef>
              <a:defRPr/>
            </a:pPr>
            <a:endParaRPr lang="en-AU" b="1" dirty="0">
              <a:solidFill>
                <a:srgbClr val="990000"/>
              </a:solidFill>
              <a:latin typeface="Arial" panose="020B0604020202020204" pitchFamily="34" charset="0"/>
              <a:ea typeface="ＭＳ Ｐゴシック" pitchFamily="-111" charset="-128"/>
              <a:cs typeface="Arial" panose="020B0604020202020204" pitchFamily="34" charset="0"/>
            </a:endParaRPr>
          </a:p>
          <a:p>
            <a:pPr>
              <a:spcBef>
                <a:spcPct val="20000"/>
              </a:spcBef>
              <a:defRPr/>
            </a:pPr>
            <a:r>
              <a:rPr lang="en-AU" b="1" dirty="0">
                <a:solidFill>
                  <a:srgbClr val="990000"/>
                </a:solidFill>
                <a:latin typeface="Arial" panose="020B0604020202020204" pitchFamily="34" charset="0"/>
                <a:ea typeface="ＭＳ Ｐゴシック" pitchFamily="-111" charset="-128"/>
                <a:cs typeface="Arial" panose="020B0604020202020204" pitchFamily="34" charset="0"/>
              </a:rPr>
              <a:t>THEN move to an explanation of the impact of trauma and what happens.  - this is on the next slide. </a:t>
            </a:r>
          </a:p>
          <a:p>
            <a:pPr>
              <a:spcBef>
                <a:spcPct val="20000"/>
              </a:spcBef>
              <a:defRPr/>
            </a:pPr>
            <a:endParaRPr lang="en-AU" b="1" dirty="0">
              <a:solidFill>
                <a:srgbClr val="990000"/>
              </a:solidFill>
              <a:latin typeface="Arial" panose="020B0604020202020204" pitchFamily="34" charset="0"/>
              <a:ea typeface="ＭＳ Ｐゴシック" pitchFamily="-111" charset="-128"/>
              <a:cs typeface="Arial" panose="020B0604020202020204" pitchFamily="34" charset="0"/>
            </a:endParaRPr>
          </a:p>
          <a:p>
            <a:pPr>
              <a:spcBef>
                <a:spcPct val="20000"/>
              </a:spcBef>
              <a:defRPr/>
            </a:pPr>
            <a:endParaRPr lang="en-AU" b="1" dirty="0">
              <a:solidFill>
                <a:srgbClr val="990000"/>
              </a:solidFill>
              <a:latin typeface="Arial" panose="020B0604020202020204" pitchFamily="34" charset="0"/>
              <a:ea typeface="ＭＳ Ｐゴシック" pitchFamily="-111" charset="-128"/>
              <a:cs typeface="Arial" panose="020B0604020202020204" pitchFamily="34" charset="0"/>
            </a:endParaRPr>
          </a:p>
          <a:p>
            <a:pPr>
              <a:spcBef>
                <a:spcPct val="20000"/>
              </a:spcBef>
              <a:defRPr/>
            </a:pPr>
            <a:endParaRPr lang="en-AU" b="1" dirty="0">
              <a:solidFill>
                <a:srgbClr val="990000"/>
              </a:solidFill>
              <a:latin typeface="Arial" panose="020B0604020202020204" pitchFamily="34" charset="0"/>
              <a:ea typeface="ＭＳ Ｐゴシック" pitchFamily="-111" charset="-128"/>
              <a:cs typeface="Arial" panose="020B0604020202020204" pitchFamily="34" charset="0"/>
            </a:endParaRPr>
          </a:p>
          <a:p>
            <a:pPr>
              <a:spcBef>
                <a:spcPct val="20000"/>
              </a:spcBef>
              <a:defRPr/>
            </a:pPr>
            <a:r>
              <a:rPr lang="en-AU" b="1" dirty="0">
                <a:solidFill>
                  <a:srgbClr val="990000"/>
                </a:solidFill>
                <a:latin typeface="Arial" panose="020B0604020202020204" pitchFamily="34" charset="0"/>
                <a:ea typeface="ＭＳ Ｐゴシック" pitchFamily="-111" charset="-128"/>
                <a:cs typeface="Arial" panose="020B0604020202020204" pitchFamily="34" charset="0"/>
              </a:rPr>
              <a:t>ESSENTIAL to break this into 2 parts. This needs to be enough to understand without being distracting. </a:t>
            </a:r>
          </a:p>
          <a:p>
            <a:pPr>
              <a:spcBef>
                <a:spcPct val="20000"/>
              </a:spcBef>
              <a:defRPr/>
            </a:pPr>
            <a:endParaRPr lang="en-AU" b="1" dirty="0">
              <a:solidFill>
                <a:srgbClr val="990000"/>
              </a:solidFill>
              <a:latin typeface="Calibri" pitchFamily="34" charset="0"/>
              <a:ea typeface="ＭＳ Ｐゴシック" pitchFamily="-111" charset="-128"/>
            </a:endParaRPr>
          </a:p>
          <a:p>
            <a:pPr>
              <a:spcBef>
                <a:spcPct val="20000"/>
              </a:spcBef>
              <a:defRPr/>
            </a:pPr>
            <a:endParaRPr lang="en-AU" b="1" dirty="0">
              <a:solidFill>
                <a:srgbClr val="990000"/>
              </a:solidFill>
              <a:latin typeface="Calibri" pitchFamily="34" charset="0"/>
              <a:ea typeface="ＭＳ Ｐゴシック" pitchFamily="-111" charset="-128"/>
            </a:endParaRPr>
          </a:p>
          <a:p>
            <a:pPr>
              <a:spcBef>
                <a:spcPct val="20000"/>
              </a:spcBef>
              <a:defRPr/>
            </a:pPr>
            <a:endParaRPr lang="en-AU" b="1" dirty="0">
              <a:solidFill>
                <a:srgbClr val="990000"/>
              </a:solidFill>
              <a:latin typeface="Calibri" pitchFamily="34" charset="0"/>
              <a:ea typeface="ＭＳ Ｐゴシック" pitchFamily="-111" charset="-128"/>
            </a:endParaRPr>
          </a:p>
          <a:p>
            <a:pPr>
              <a:spcBef>
                <a:spcPct val="20000"/>
              </a:spcBef>
              <a:defRPr/>
            </a:pPr>
            <a:endParaRPr lang="en-AU" b="1" dirty="0">
              <a:solidFill>
                <a:srgbClr val="990000"/>
              </a:solidFill>
              <a:latin typeface="Calibri" pitchFamily="34" charset="0"/>
              <a:ea typeface="ＭＳ Ｐゴシック" pitchFamily="-111" charset="-128"/>
            </a:endParaRPr>
          </a:p>
          <a:p>
            <a:pPr>
              <a:spcBef>
                <a:spcPct val="20000"/>
              </a:spcBef>
              <a:defRPr/>
            </a:pPr>
            <a:endParaRPr lang="en-AU" b="1" dirty="0">
              <a:solidFill>
                <a:srgbClr val="990000"/>
              </a:solidFill>
              <a:latin typeface="Calibri" pitchFamily="34" charset="0"/>
              <a:ea typeface="ＭＳ Ｐゴシック" pitchFamily="-111" charset="-128"/>
            </a:endParaRPr>
          </a:p>
          <a:p>
            <a:pPr>
              <a:spcBef>
                <a:spcPct val="20000"/>
              </a:spcBef>
              <a:defRPr/>
            </a:pPr>
            <a:endParaRPr lang="en-AU" b="1" dirty="0">
              <a:solidFill>
                <a:srgbClr val="990000"/>
              </a:solidFill>
              <a:latin typeface="Calibri" pitchFamily="34" charset="0"/>
              <a:ea typeface="ＭＳ Ｐゴシック" pitchFamily="-111" charset="-128"/>
            </a:endParaRPr>
          </a:p>
          <a:p>
            <a:pPr>
              <a:spcBef>
                <a:spcPct val="20000"/>
              </a:spcBef>
              <a:defRPr/>
            </a:pPr>
            <a:endParaRPr lang="en-AU" b="1" dirty="0">
              <a:solidFill>
                <a:srgbClr val="990000"/>
              </a:solidFill>
              <a:latin typeface="Calibri" pitchFamily="34" charset="0"/>
              <a:ea typeface="ＭＳ Ｐゴシック" pitchFamily="-111" charset="-128"/>
            </a:endParaRPr>
          </a:p>
          <a:p>
            <a:pPr>
              <a:spcBef>
                <a:spcPct val="20000"/>
              </a:spcBef>
              <a:defRPr/>
            </a:pPr>
            <a:endParaRPr lang="en-AU" b="1" dirty="0">
              <a:solidFill>
                <a:srgbClr val="990000"/>
              </a:solidFill>
              <a:latin typeface="Calibri" pitchFamily="34" charset="0"/>
              <a:ea typeface="ＭＳ Ｐゴシック" pitchFamily="-111" charset="-128"/>
            </a:endParaRPr>
          </a:p>
          <a:p>
            <a:pPr>
              <a:spcBef>
                <a:spcPct val="20000"/>
              </a:spcBef>
              <a:defRPr/>
            </a:pPr>
            <a:r>
              <a:rPr lang="en-AU" b="1" dirty="0">
                <a:solidFill>
                  <a:srgbClr val="990000"/>
                </a:solidFill>
                <a:latin typeface="Calibri" pitchFamily="34" charset="0"/>
                <a:ea typeface="ＭＳ Ｐゴシック" pitchFamily="-111" charset="-128"/>
              </a:rPr>
              <a:t>WHAT Happens in the event of trauma experience:</a:t>
            </a:r>
          </a:p>
          <a:p>
            <a:pPr>
              <a:spcBef>
                <a:spcPct val="20000"/>
              </a:spcBef>
              <a:defRPr/>
            </a:pPr>
            <a:endParaRPr lang="en-AU" b="1" dirty="0">
              <a:solidFill>
                <a:srgbClr val="990000"/>
              </a:solidFill>
              <a:latin typeface="Calibri" pitchFamily="34" charset="0"/>
              <a:ea typeface="ＭＳ Ｐゴシック" pitchFamily="-111" charset="-128"/>
            </a:endParaRPr>
          </a:p>
          <a:p>
            <a:pPr>
              <a:spcBef>
                <a:spcPct val="20000"/>
              </a:spcBef>
              <a:defRPr/>
            </a:pPr>
            <a:endParaRPr lang="en-AU" b="1" dirty="0">
              <a:solidFill>
                <a:srgbClr val="990000"/>
              </a:solidFill>
              <a:latin typeface="Calibri" pitchFamily="34" charset="0"/>
              <a:ea typeface="ＭＳ Ｐゴシック" pitchFamily="-111" charset="-128"/>
            </a:endParaRPr>
          </a:p>
          <a:p>
            <a:pPr>
              <a:spcBef>
                <a:spcPct val="20000"/>
              </a:spcBef>
              <a:defRPr/>
            </a:pPr>
            <a:r>
              <a:rPr lang="en-AU" b="1" dirty="0">
                <a:solidFill>
                  <a:srgbClr val="990000"/>
                </a:solidFill>
                <a:latin typeface="Calibri" pitchFamily="34" charset="0"/>
                <a:ea typeface="ＭＳ Ｐゴシック" pitchFamily="-111" charset="-128"/>
              </a:rPr>
              <a:t>Traumatic events can change the structure of the brain:</a:t>
            </a:r>
          </a:p>
          <a:p>
            <a:pPr marL="342900" indent="-342900">
              <a:spcBef>
                <a:spcPct val="20000"/>
              </a:spcBef>
              <a:buFontTx/>
              <a:buChar char="•"/>
              <a:defRPr/>
            </a:pPr>
            <a:r>
              <a:rPr lang="en-AU" b="1" u="sng" dirty="0">
                <a:latin typeface="Calibri" pitchFamily="34" charset="0"/>
                <a:ea typeface="ＭＳ Ｐゴシック" pitchFamily="-111" charset="-128"/>
              </a:rPr>
              <a:t>Hippocampus</a:t>
            </a:r>
            <a:r>
              <a:rPr lang="en-AU" u="sng" dirty="0">
                <a:latin typeface="Calibri" pitchFamily="34" charset="0"/>
                <a:ea typeface="ＭＳ Ｐゴシック" pitchFamily="-111" charset="-128"/>
              </a:rPr>
              <a:t> </a:t>
            </a:r>
            <a:r>
              <a:rPr lang="en-AU" dirty="0">
                <a:latin typeface="Calibri" pitchFamily="34" charset="0"/>
                <a:ea typeface="ＭＳ Ｐゴシック" pitchFamily="-111" charset="-128"/>
              </a:rPr>
              <a:t>– </a:t>
            </a:r>
            <a:r>
              <a:rPr lang="en-AU" b="1" dirty="0">
                <a:solidFill>
                  <a:srgbClr val="990000"/>
                </a:solidFill>
                <a:latin typeface="Calibri" pitchFamily="34" charset="0"/>
                <a:ea typeface="ＭＳ Ｐゴシック" pitchFamily="-111" charset="-128"/>
              </a:rPr>
              <a:t>SHRINKS</a:t>
            </a:r>
          </a:p>
          <a:p>
            <a:pPr marL="342900" indent="-342900">
              <a:spcBef>
                <a:spcPct val="20000"/>
              </a:spcBef>
              <a:defRPr/>
            </a:pPr>
            <a:r>
              <a:rPr lang="en-AU" dirty="0">
                <a:latin typeface="Calibri" pitchFamily="34" charset="0"/>
                <a:ea typeface="ＭＳ Ｐゴシック" pitchFamily="-111" charset="-128"/>
              </a:rPr>
              <a:t>	</a:t>
            </a:r>
            <a:r>
              <a:rPr lang="en-AU" dirty="0">
                <a:latin typeface="Calibri" pitchFamily="34" charset="0"/>
                <a:ea typeface="ＭＳ Ｐゴシック" pitchFamily="-111" charset="-128"/>
                <a:sym typeface="Wingdings" pitchFamily="2" charset="2"/>
              </a:rPr>
              <a:t> Memory, concentration problems</a:t>
            </a:r>
            <a:endParaRPr lang="en-AU" dirty="0">
              <a:latin typeface="Calibri" pitchFamily="34" charset="0"/>
              <a:ea typeface="ＭＳ Ｐゴシック" pitchFamily="-111" charset="-128"/>
            </a:endParaRPr>
          </a:p>
          <a:p>
            <a:pPr marL="342900" indent="-342900">
              <a:spcBef>
                <a:spcPct val="20000"/>
              </a:spcBef>
              <a:buFontTx/>
              <a:buChar char="•"/>
              <a:defRPr/>
            </a:pPr>
            <a:r>
              <a:rPr lang="en-AU" b="1" u="sng" dirty="0">
                <a:latin typeface="Calibri" pitchFamily="34" charset="0"/>
                <a:ea typeface="ＭＳ Ｐゴシック" pitchFamily="-111" charset="-128"/>
              </a:rPr>
              <a:t>Amygdala</a:t>
            </a:r>
            <a:r>
              <a:rPr lang="en-AU" b="1" dirty="0">
                <a:latin typeface="Calibri" pitchFamily="34" charset="0"/>
                <a:ea typeface="ＭＳ Ｐゴシック" pitchFamily="-111" charset="-128"/>
              </a:rPr>
              <a:t> </a:t>
            </a:r>
            <a:r>
              <a:rPr lang="en-AU" dirty="0">
                <a:latin typeface="Calibri" pitchFamily="34" charset="0"/>
                <a:ea typeface="ＭＳ Ｐゴシック" pitchFamily="-111" charset="-128"/>
              </a:rPr>
              <a:t>– </a:t>
            </a:r>
            <a:r>
              <a:rPr lang="en-AU" b="1" dirty="0">
                <a:solidFill>
                  <a:srgbClr val="990000"/>
                </a:solidFill>
                <a:latin typeface="Calibri" pitchFamily="34" charset="0"/>
                <a:ea typeface="ＭＳ Ｐゴシック" pitchFamily="-111" charset="-128"/>
              </a:rPr>
              <a:t>ENLARGES</a:t>
            </a:r>
          </a:p>
          <a:p>
            <a:pPr marL="342900" indent="-342900">
              <a:spcBef>
                <a:spcPct val="20000"/>
              </a:spcBef>
              <a:defRPr/>
            </a:pPr>
            <a:r>
              <a:rPr lang="en-AU" dirty="0">
                <a:latin typeface="Calibri" pitchFamily="34" charset="0"/>
                <a:ea typeface="ＭＳ Ｐゴシック" pitchFamily="-111" charset="-128"/>
              </a:rPr>
              <a:t>	</a:t>
            </a:r>
            <a:r>
              <a:rPr lang="en-AU" dirty="0">
                <a:latin typeface="Calibri" pitchFamily="34" charset="0"/>
                <a:ea typeface="ＭＳ Ｐゴシック" pitchFamily="-111" charset="-128"/>
                <a:sym typeface="Wingdings" pitchFamily="2" charset="2"/>
              </a:rPr>
              <a:t> Increased anxiety, stress, fear, aggression</a:t>
            </a:r>
            <a:endParaRPr lang="en-AU" dirty="0">
              <a:latin typeface="Calibri" pitchFamily="34" charset="0"/>
              <a:ea typeface="ＭＳ Ｐゴシック" pitchFamily="-111" charset="-128"/>
            </a:endParaRPr>
          </a:p>
          <a:p>
            <a:pPr>
              <a:defRPr/>
            </a:pPr>
            <a:endParaRPr lang="en-AU" dirty="0">
              <a:latin typeface="Arial" pitchFamily="34" charset="0"/>
              <a:ea typeface="ＭＳ Ｐゴシック" pitchFamily="34" charset="-128"/>
            </a:endParaRPr>
          </a:p>
          <a:p>
            <a:pPr>
              <a:defRPr/>
            </a:pPr>
            <a:r>
              <a:rPr lang="en-AU" dirty="0">
                <a:latin typeface="Arial" pitchFamily="34" charset="0"/>
                <a:ea typeface="ＭＳ Ｐゴシック" pitchFamily="34" charset="-128"/>
              </a:rPr>
              <a:t>NOTE: hippocampus is NOT explicitly shown on this diagram???...but assuming is it within one of these three ‘layers’….</a:t>
            </a:r>
          </a:p>
          <a:p>
            <a:pPr>
              <a:defRPr/>
            </a:pPr>
            <a:endParaRPr lang="en-AU" dirty="0">
              <a:latin typeface="Arial" pitchFamily="34" charset="0"/>
              <a:ea typeface="ＭＳ Ｐゴシック" pitchFamily="34" charset="-128"/>
            </a:endParaRPr>
          </a:p>
          <a:p>
            <a:pPr>
              <a:defRPr/>
            </a:pPr>
            <a:r>
              <a:rPr lang="en-AU" dirty="0">
                <a:latin typeface="Arial" pitchFamily="34" charset="0"/>
                <a:ea typeface="ＭＳ Ｐゴシック" pitchFamily="34" charset="-128"/>
              </a:rPr>
              <a:t>The </a:t>
            </a:r>
            <a:r>
              <a:rPr lang="en-AU" b="1" u="sng" dirty="0">
                <a:latin typeface="Arial" pitchFamily="34" charset="0"/>
                <a:ea typeface="ＭＳ Ｐゴシック" pitchFamily="34" charset="-128"/>
              </a:rPr>
              <a:t>hippocampus</a:t>
            </a:r>
            <a:r>
              <a:rPr lang="en-AU" u="sng" dirty="0">
                <a:latin typeface="Arial" pitchFamily="34" charset="0"/>
                <a:ea typeface="ＭＳ Ｐゴシック" pitchFamily="34" charset="-128"/>
              </a:rPr>
              <a:t> </a:t>
            </a:r>
            <a:r>
              <a:rPr lang="en-AU" dirty="0">
                <a:latin typeface="Arial" pitchFamily="34" charset="0"/>
                <a:ea typeface="ＭＳ Ｐゴシック" pitchFamily="34" charset="-128"/>
              </a:rPr>
              <a:t>is a major component of the brains of humans and other mammals. It belongs to the limbic system and plays important roles in long-term memory and spatial navigation. Like the cerebral cortex, with which it is closely associated, it is a paired structure, with mirror-image halves in the left and right sides of the brain. In humans and other primates, the hippocampus is located inside the medial temporal lobe, beneath the cortical surface. </a:t>
            </a:r>
          </a:p>
          <a:p>
            <a:pPr>
              <a:defRPr/>
            </a:pPr>
            <a:endParaRPr lang="en-AU" dirty="0">
              <a:latin typeface="Arial" pitchFamily="34" charset="0"/>
              <a:ea typeface="ＭＳ Ｐゴシック" pitchFamily="34" charset="-128"/>
            </a:endParaRPr>
          </a:p>
          <a:p>
            <a:pPr>
              <a:defRPr/>
            </a:pPr>
            <a:r>
              <a:rPr lang="en-AU" b="1" dirty="0">
                <a:latin typeface="Arial" pitchFamily="34" charset="0"/>
                <a:ea typeface="ＭＳ Ｐゴシック" pitchFamily="34" charset="-128"/>
              </a:rPr>
              <a:t>Role in memory</a:t>
            </a:r>
          </a:p>
          <a:p>
            <a:pPr>
              <a:defRPr/>
            </a:pPr>
            <a:r>
              <a:rPr lang="en-AU" dirty="0">
                <a:latin typeface="Arial" pitchFamily="34" charset="0"/>
                <a:ea typeface="ＭＳ Ｐゴシック" pitchFamily="34" charset="-128"/>
              </a:rPr>
              <a:t>Psychologists and neuroscientists generally agree that the hippocampus has an important role in the formation of new memories about experienced events (episodic or autobiographical memory). Some researchers view the hippocampus as part of a larger medial temporal lobe memory system responsible for general declarative memory (memories that can be explicitly verbalized—these would include, for example, memory for facts in addition to episodic memory).</a:t>
            </a:r>
          </a:p>
          <a:p>
            <a:pPr>
              <a:defRPr/>
            </a:pPr>
            <a:endParaRPr lang="en-AU" dirty="0">
              <a:latin typeface="Arial" pitchFamily="34" charset="0"/>
              <a:ea typeface="ＭＳ Ｐゴシック" pitchFamily="34" charset="-128"/>
            </a:endParaRPr>
          </a:p>
          <a:p>
            <a:pPr>
              <a:defRPr/>
            </a:pPr>
            <a:r>
              <a:rPr lang="en-AU" dirty="0">
                <a:latin typeface="Arial" pitchFamily="34" charset="0"/>
                <a:ea typeface="ＭＳ Ｐゴシック" pitchFamily="34" charset="-128"/>
              </a:rPr>
              <a:t>The </a:t>
            </a:r>
            <a:r>
              <a:rPr lang="en-AU" b="1" u="sng" dirty="0">
                <a:latin typeface="Arial" pitchFamily="34" charset="0"/>
                <a:ea typeface="ＭＳ Ｐゴシック" pitchFamily="34" charset="-128"/>
              </a:rPr>
              <a:t>amygdalae</a:t>
            </a:r>
            <a:r>
              <a:rPr lang="en-AU" dirty="0">
                <a:latin typeface="Arial" pitchFamily="34" charset="0"/>
                <a:ea typeface="ＭＳ Ｐゴシック" pitchFamily="34" charset="-128"/>
              </a:rPr>
              <a:t>, 'almond', 'tonsil', are almond-shaped groups of nuclei located deep within the medial temporal lobes of the brain in complex vertebrates, including humans. Shown in research to perform a primary role in the processing and memory of emotional reactions, the amygdalae are considered part of the limbic system.</a:t>
            </a:r>
          </a:p>
          <a:p>
            <a:pPr>
              <a:defRPr/>
            </a:pPr>
            <a:endParaRPr lang="en-AU" b="1" dirty="0">
              <a:latin typeface="Arial" pitchFamily="34" charset="0"/>
              <a:ea typeface="ＭＳ Ｐゴシック" pitchFamily="34" charset="-128"/>
            </a:endParaRPr>
          </a:p>
          <a:p>
            <a:pPr>
              <a:defRPr/>
            </a:pPr>
            <a:endParaRPr lang="en-AU" b="1" dirty="0">
              <a:latin typeface="Arial" pitchFamily="34" charset="0"/>
              <a:ea typeface="ＭＳ Ｐゴシック" pitchFamily="34" charset="-128"/>
            </a:endParaRPr>
          </a:p>
          <a:p>
            <a:pPr>
              <a:defRPr/>
            </a:pPr>
            <a:r>
              <a:rPr lang="en-AU" b="1" dirty="0">
                <a:latin typeface="Arial" pitchFamily="34" charset="0"/>
                <a:ea typeface="ＭＳ Ｐゴシック" pitchFamily="34" charset="-128"/>
              </a:rPr>
              <a:t>Emotional learning</a:t>
            </a:r>
          </a:p>
          <a:p>
            <a:pPr>
              <a:defRPr/>
            </a:pPr>
            <a:r>
              <a:rPr lang="en-AU" dirty="0">
                <a:latin typeface="Arial" pitchFamily="34" charset="0"/>
                <a:ea typeface="ＭＳ Ｐゴシック" pitchFamily="34" charset="-128"/>
              </a:rPr>
              <a:t>In complex vertebrates, including humans, the amygdalae perform primary roles in the formation and storage of memories associated with emotional events. Research indicates that, during fear conditioning, sensory stimuli reach the </a:t>
            </a:r>
            <a:r>
              <a:rPr lang="en-AU" dirty="0" err="1">
                <a:latin typeface="Arial" pitchFamily="34" charset="0"/>
                <a:ea typeface="ＭＳ Ｐゴシック" pitchFamily="34" charset="-128"/>
              </a:rPr>
              <a:t>basolateral</a:t>
            </a:r>
            <a:r>
              <a:rPr lang="en-AU" dirty="0">
                <a:latin typeface="Arial" pitchFamily="34" charset="0"/>
                <a:ea typeface="ＭＳ Ｐゴシック" pitchFamily="34" charset="-128"/>
              </a:rPr>
              <a:t> complexes of the amygdalae, particularly the lateral nuclei, where they form associations with memories of the stimuli. The association between stimuli and the aversive events they predict may be mediated by long-term potentiation, a lingering potential for affected synapses to react more readily.</a:t>
            </a:r>
          </a:p>
          <a:p>
            <a:pPr>
              <a:defRPr/>
            </a:pPr>
            <a:r>
              <a:rPr lang="en-AU" dirty="0">
                <a:latin typeface="Arial" pitchFamily="34" charset="0"/>
                <a:ea typeface="ＭＳ Ｐゴシック" pitchFamily="34" charset="-128"/>
              </a:rPr>
              <a:t>Memories of emotional experiences imprinted in reactions of synapses in the lateral nuclei elicit fear </a:t>
            </a:r>
            <a:r>
              <a:rPr lang="en-AU" dirty="0" err="1">
                <a:latin typeface="Arial" pitchFamily="34" charset="0"/>
                <a:ea typeface="ＭＳ Ｐゴシック" pitchFamily="34" charset="-128"/>
              </a:rPr>
              <a:t>behavior</a:t>
            </a:r>
            <a:r>
              <a:rPr lang="en-AU" dirty="0">
                <a:latin typeface="Arial" pitchFamily="34" charset="0"/>
                <a:ea typeface="ＭＳ Ｐゴシック" pitchFamily="34" charset="-128"/>
              </a:rPr>
              <a:t> through connections with the central nucleus of the amygdalae. The central nuclei are involved in the genesis of many fear responses, including freezing (immobility), tachycardia (rapid heartbeat), increased respiration, and stress-hormone release. Damage to the amygdalae impairs both the acquisition and expression of </a:t>
            </a:r>
            <a:r>
              <a:rPr lang="en-AU" dirty="0" err="1">
                <a:latin typeface="Arial" pitchFamily="34" charset="0"/>
                <a:ea typeface="ＭＳ Ｐゴシック" pitchFamily="34" charset="-128"/>
              </a:rPr>
              <a:t>Pavlovian</a:t>
            </a:r>
            <a:r>
              <a:rPr lang="en-AU" dirty="0">
                <a:latin typeface="Arial" pitchFamily="34" charset="0"/>
                <a:ea typeface="ＭＳ Ｐゴシック" pitchFamily="34" charset="-128"/>
              </a:rPr>
              <a:t> fear conditioning, a form of classical conditioning of emotional responses.</a:t>
            </a:r>
          </a:p>
          <a:p>
            <a:pPr>
              <a:defRPr/>
            </a:pPr>
            <a:endParaRPr lang="en-AU" b="1" dirty="0">
              <a:latin typeface="Arial" pitchFamily="34" charset="0"/>
              <a:ea typeface="ＭＳ Ｐゴシック" pitchFamily="34" charset="-128"/>
            </a:endParaRPr>
          </a:p>
          <a:p>
            <a:pPr>
              <a:defRPr/>
            </a:pPr>
            <a:r>
              <a:rPr lang="en-AU" b="1" dirty="0">
                <a:latin typeface="Arial" pitchFamily="34" charset="0"/>
                <a:ea typeface="ＭＳ Ｐゴシック" pitchFamily="34" charset="-128"/>
              </a:rPr>
              <a:t>Memory modulation</a:t>
            </a:r>
          </a:p>
          <a:p>
            <a:pPr>
              <a:defRPr/>
            </a:pPr>
            <a:r>
              <a:rPr lang="en-AU" dirty="0">
                <a:latin typeface="Arial" pitchFamily="34" charset="0"/>
                <a:ea typeface="ＭＳ Ｐゴシック" pitchFamily="34" charset="-128"/>
              </a:rPr>
              <a:t>The amygdalae also are involved in the modulation of memory consolidation. Following any learning event, the long-term memory for the event is not instantaneously formed. Rather, information regarding the event is slowly assimilated into long-term storage over time (the duration of long-term memory storage can be life-long), a process referred to as </a:t>
            </a:r>
            <a:r>
              <a:rPr lang="en-AU" i="1" dirty="0">
                <a:latin typeface="Arial" pitchFamily="34" charset="0"/>
                <a:ea typeface="ＭＳ Ｐゴシック" pitchFamily="34" charset="-128"/>
              </a:rPr>
              <a:t>memory consolidation</a:t>
            </a:r>
            <a:r>
              <a:rPr lang="en-AU" dirty="0">
                <a:latin typeface="Arial" pitchFamily="34" charset="0"/>
                <a:ea typeface="ＭＳ Ｐゴシック" pitchFamily="34" charset="-128"/>
              </a:rPr>
              <a:t>, until it reaches a relatively permanent state.</a:t>
            </a:r>
          </a:p>
          <a:p>
            <a:pPr>
              <a:defRPr/>
            </a:pPr>
            <a:endParaRPr lang="en-AU" dirty="0">
              <a:latin typeface="Arial" pitchFamily="34" charset="0"/>
              <a:ea typeface="ＭＳ Ｐゴシック" pitchFamily="34" charset="-128"/>
            </a:endParaRPr>
          </a:p>
        </p:txBody>
      </p:sp>
      <p:sp>
        <p:nvSpPr>
          <p:cNvPr id="66564" name="Slide Number Placeholder 3">
            <a:extLst>
              <a:ext uri="{FF2B5EF4-FFF2-40B4-BE49-F238E27FC236}">
                <a16:creationId xmlns:a16="http://schemas.microsoft.com/office/drawing/2014/main" id="{86168659-1C73-0F82-EC33-8311422867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C10D87F-FE0E-4B36-AA9C-5698A1008E2F}" type="slidenum">
              <a:rPr lang="en-US" altLang="en-US"/>
              <a:pPr>
                <a:spcBef>
                  <a:spcPct val="0"/>
                </a:spcBef>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027EBCDA-241A-9604-9AE7-1ACE26278F3C}"/>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02FA79CE-2148-4024-764C-4CA626279798}"/>
              </a:ext>
            </a:extLst>
          </p:cNvPr>
          <p:cNvSpPr txBox="1">
            <a:spLocks noGrp="1"/>
          </p:cNvSpPr>
          <p:nvPr>
            <p:ph type="body" sz="quarter" idx="1"/>
          </p:nvPr>
        </p:nvSpPr>
        <p:spPr/>
        <p:txBody>
          <a:bodyPr/>
          <a:lstStyle/>
          <a:p>
            <a:pPr>
              <a:lnSpc>
                <a:spcPct val="90000"/>
              </a:lnSpc>
              <a:spcBef>
                <a:spcPts val="600"/>
              </a:spcBef>
              <a:defRPr/>
            </a:pPr>
            <a:r>
              <a:rPr lang="en-US" dirty="0">
                <a:ea typeface="ＭＳ Ｐゴシック" pitchFamily="-111" charset="-128"/>
              </a:rPr>
              <a:t>An overview of how an individual might be impacted by trauma. </a:t>
            </a:r>
          </a:p>
          <a:p>
            <a:pPr>
              <a:lnSpc>
                <a:spcPct val="90000"/>
              </a:lnSpc>
              <a:spcBef>
                <a:spcPts val="600"/>
              </a:spcBef>
              <a:defRPr/>
            </a:pPr>
            <a:endParaRPr lang="en-US" dirty="0">
              <a:ea typeface="ＭＳ Ｐゴシック" pitchFamily="-111" charset="-128"/>
            </a:endParaRPr>
          </a:p>
          <a:p>
            <a:pPr marL="285750" indent="-285750">
              <a:lnSpc>
                <a:spcPct val="90000"/>
              </a:lnSpc>
              <a:spcBef>
                <a:spcPts val="600"/>
              </a:spcBef>
              <a:buFont typeface="Arial" panose="020B0604020202020204" pitchFamily="34" charset="0"/>
              <a:buChar char="•"/>
              <a:defRPr/>
            </a:pPr>
            <a:r>
              <a:rPr lang="en-US" dirty="0">
                <a:ea typeface="ＭＳ Ｐゴシック" pitchFamily="-111" charset="-128"/>
              </a:rPr>
              <a:t>Brain development and function</a:t>
            </a:r>
          </a:p>
          <a:p>
            <a:pPr marL="285750" indent="-285750">
              <a:lnSpc>
                <a:spcPct val="90000"/>
              </a:lnSpc>
              <a:spcBef>
                <a:spcPts val="600"/>
              </a:spcBef>
              <a:buFont typeface="Arial" panose="020B0604020202020204" pitchFamily="34" charset="0"/>
              <a:buChar char="•"/>
              <a:defRPr/>
            </a:pPr>
            <a:r>
              <a:rPr lang="en-US" dirty="0">
                <a:ea typeface="ＭＳ Ｐゴシック" pitchFamily="-111" charset="-128"/>
              </a:rPr>
              <a:t>The body  - physically and mentally</a:t>
            </a:r>
          </a:p>
          <a:p>
            <a:pPr marL="285750" indent="-285750">
              <a:lnSpc>
                <a:spcPct val="90000"/>
              </a:lnSpc>
              <a:spcBef>
                <a:spcPts val="600"/>
              </a:spcBef>
              <a:buFont typeface="Arial" panose="020B0604020202020204" pitchFamily="34" charset="0"/>
              <a:buChar char="•"/>
              <a:defRPr/>
            </a:pPr>
            <a:r>
              <a:rPr lang="en-US" dirty="0">
                <a:ea typeface="ＭＳ Ｐゴシック" pitchFamily="-111" charset="-128"/>
              </a:rPr>
              <a:t>Learning and/or memory difficulties</a:t>
            </a:r>
          </a:p>
          <a:p>
            <a:pPr marL="285750" indent="-285750">
              <a:lnSpc>
                <a:spcPct val="90000"/>
              </a:lnSpc>
              <a:spcBef>
                <a:spcPts val="600"/>
              </a:spcBef>
              <a:buFont typeface="Arial" panose="020B0604020202020204" pitchFamily="34" charset="0"/>
              <a:buChar char="•"/>
              <a:defRPr/>
            </a:pPr>
            <a:r>
              <a:rPr lang="en-US" dirty="0">
                <a:ea typeface="ＭＳ Ｐゴシック" pitchFamily="-111" charset="-128"/>
              </a:rPr>
              <a:t>Interactions with others (relationships and your </a:t>
            </a:r>
            <a:r>
              <a:rPr lang="en-US" dirty="0" err="1">
                <a:ea typeface="ＭＳ Ｐゴシック" pitchFamily="-111" charset="-128"/>
              </a:rPr>
              <a:t>behaviour</a:t>
            </a:r>
            <a:r>
              <a:rPr lang="en-US" dirty="0">
                <a:ea typeface="ＭＳ Ｐゴシック" pitchFamily="-111" charset="-128"/>
              </a:rPr>
              <a:t>)</a:t>
            </a:r>
          </a:p>
          <a:p>
            <a:pPr marL="285750" indent="-285750">
              <a:lnSpc>
                <a:spcPct val="90000"/>
              </a:lnSpc>
              <a:spcBef>
                <a:spcPts val="600"/>
              </a:spcBef>
              <a:buFont typeface="Arial" panose="020B0604020202020204" pitchFamily="34" charset="0"/>
              <a:buChar char="•"/>
              <a:defRPr/>
            </a:pPr>
            <a:r>
              <a:rPr lang="en-US" dirty="0">
                <a:ea typeface="ＭＳ Ｐゴシック" pitchFamily="-111" charset="-128"/>
              </a:rPr>
              <a:t>Emotions – at the time and in reflection – controlled or not. </a:t>
            </a:r>
          </a:p>
          <a:p>
            <a:pPr>
              <a:lnSpc>
                <a:spcPct val="90000"/>
              </a:lnSpc>
              <a:spcBef>
                <a:spcPts val="600"/>
              </a:spcBef>
              <a:defRPr/>
            </a:pPr>
            <a:endParaRPr lang="en-US" dirty="0">
              <a:ea typeface="ＭＳ Ｐゴシック" pitchFamily="-111" charset="-128"/>
            </a:endParaRPr>
          </a:p>
          <a:p>
            <a:pPr>
              <a:lnSpc>
                <a:spcPct val="90000"/>
              </a:lnSpc>
              <a:spcBef>
                <a:spcPts val="600"/>
              </a:spcBef>
              <a:defRPr/>
            </a:pPr>
            <a:endParaRPr lang="en-US" dirty="0">
              <a:ea typeface="ＭＳ Ｐゴシック" pitchFamily="-111" charset="-128"/>
            </a:endParaRPr>
          </a:p>
          <a:p>
            <a:pPr>
              <a:lnSpc>
                <a:spcPct val="90000"/>
              </a:lnSpc>
              <a:spcBef>
                <a:spcPts val="600"/>
              </a:spcBef>
              <a:defRPr/>
            </a:pPr>
            <a:r>
              <a:rPr lang="en-US" dirty="0">
                <a:ea typeface="ＭＳ Ｐゴシック" pitchFamily="-111" charset="-128"/>
              </a:rPr>
              <a:t>We will explore these in more detail as we progress through the workshop. </a:t>
            </a:r>
          </a:p>
          <a:p>
            <a:pPr>
              <a:lnSpc>
                <a:spcPct val="90000"/>
              </a:lnSpc>
              <a:spcBef>
                <a:spcPts val="600"/>
              </a:spcBef>
              <a:defRPr/>
            </a:pPr>
            <a:endParaRPr lang="en-US" dirty="0">
              <a:ea typeface="ＭＳ Ｐゴシック" pitchFamily="-111" charset="-128"/>
            </a:endParaRPr>
          </a:p>
          <a:p>
            <a:pPr>
              <a:lnSpc>
                <a:spcPct val="90000"/>
              </a:lnSpc>
              <a:spcBef>
                <a:spcPts val="600"/>
              </a:spcBef>
              <a:defRPr/>
            </a:pPr>
            <a:endParaRPr lang="en-US" dirty="0">
              <a:ea typeface="ＭＳ Ｐゴシック" pitchFamily="-111" charset="-128"/>
            </a:endParaRPr>
          </a:p>
          <a:p>
            <a:pPr>
              <a:lnSpc>
                <a:spcPct val="90000"/>
              </a:lnSpc>
              <a:spcBef>
                <a:spcPts val="600"/>
              </a:spcBef>
              <a:defRPr/>
            </a:pPr>
            <a:endParaRPr lang="en-US" dirty="0">
              <a:ea typeface="ＭＳ Ｐゴシック" pitchFamily="-111" charset="-128"/>
            </a:endParaRPr>
          </a:p>
          <a:p>
            <a:pPr>
              <a:lnSpc>
                <a:spcPct val="90000"/>
              </a:lnSpc>
              <a:spcBef>
                <a:spcPts val="600"/>
              </a:spcBef>
              <a:defRPr/>
            </a:pPr>
            <a:r>
              <a:rPr lang="en-US" b="1" u="sng" dirty="0">
                <a:ea typeface="ＭＳ Ｐゴシック" pitchFamily="-111" charset="-128"/>
              </a:rPr>
              <a:t>NOTE</a:t>
            </a:r>
            <a:r>
              <a:rPr lang="en-US" dirty="0">
                <a:ea typeface="ＭＳ Ｐゴシック" pitchFamily="-111" charset="-128"/>
              </a:rPr>
              <a:t>: - </a:t>
            </a:r>
            <a:r>
              <a:rPr lang="en-US" u="sng" dirty="0">
                <a:ea typeface="ＭＳ Ｐゴシック" pitchFamily="-111" charset="-128"/>
              </a:rPr>
              <a:t>this slide  is an overview – try to avoid exploring any of these in too much detail at this point</a:t>
            </a:r>
            <a:r>
              <a:rPr lang="en-US" dirty="0">
                <a:ea typeface="ＭＳ Ｐゴシック" pitchFamily="-111" charset="-128"/>
              </a:rPr>
              <a:t>.  Avoiding repetition.  The slide is really for ‘sign posting’ the breadth of discussion ahead. </a:t>
            </a:r>
          </a:p>
        </p:txBody>
      </p:sp>
      <p:sp>
        <p:nvSpPr>
          <p:cNvPr id="62468" name="Slide Number Placeholder 3">
            <a:extLst>
              <a:ext uri="{FF2B5EF4-FFF2-40B4-BE49-F238E27FC236}">
                <a16:creationId xmlns:a16="http://schemas.microsoft.com/office/drawing/2014/main" id="{8192EE98-BCE8-4E21-B1BD-E2B34BFDA56F}"/>
              </a:ext>
            </a:extLst>
          </p:cNvPr>
          <p:cNvSpPr txBox="1">
            <a:spLocks noChangeArrowheads="1"/>
          </p:cNvSpPr>
          <p:nvPr/>
        </p:nvSpPr>
        <p:spPr bwMode="auto">
          <a:xfrm>
            <a:off x="3849688" y="9428163"/>
            <a:ext cx="2946400" cy="496887"/>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0" tIns="45765" rIns="91540" bIns="45765"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hangingPunct="1">
              <a:spcBef>
                <a:spcPct val="0"/>
              </a:spcBef>
            </a:pPr>
            <a:fld id="{A4AE7310-AA96-4949-9BC3-F6B934A2C53C}" type="slidenum">
              <a:rPr lang="en-US" altLang="en-US">
                <a:solidFill>
                  <a:srgbClr val="000000"/>
                </a:solidFill>
              </a:rPr>
              <a:pPr algn="r" hangingPunct="1">
                <a:spcBef>
                  <a:spcPct val="0"/>
                </a:spcBef>
              </a:pPr>
              <a:t>7</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lstStyle/>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1200" b="0" i="0" u="none" strike="noStrike" kern="0" cap="none" spc="0" normalizeH="0" baseline="0" noProof="0" dirty="0">
                <a:ln>
                  <a:noFill/>
                </a:ln>
                <a:solidFill>
                  <a:srgbClr val="000000"/>
                </a:solidFill>
                <a:effectLst/>
                <a:uLnTx/>
                <a:uFillTx/>
                <a:cs typeface="Arial" panose="020B0604020202020204" pitchFamily="34" charset="0"/>
              </a:rPr>
              <a:t>Derives from the Latin </a:t>
            </a:r>
            <a:r>
              <a:rPr kumimoji="0" lang="en-AU" sz="1200" b="0" i="1" u="none" strike="noStrike" kern="0" cap="none" spc="0" normalizeH="0" baseline="0" noProof="0" dirty="0">
                <a:ln>
                  <a:noFill/>
                </a:ln>
                <a:solidFill>
                  <a:srgbClr val="000000"/>
                </a:solidFill>
                <a:effectLst/>
                <a:uLnTx/>
                <a:uFillTx/>
                <a:cs typeface="Arial" panose="020B0604020202020204" pitchFamily="34" charset="0"/>
              </a:rPr>
              <a:t>gravis </a:t>
            </a:r>
            <a:r>
              <a:rPr kumimoji="0" lang="en-AU" sz="1200" b="0" i="0" u="none" strike="noStrike" kern="0" cap="none" spc="0" normalizeH="0" baseline="0" noProof="0" dirty="0">
                <a:ln>
                  <a:noFill/>
                </a:ln>
                <a:solidFill>
                  <a:srgbClr val="000000"/>
                </a:solidFill>
                <a:effectLst/>
                <a:uLnTx/>
                <a:uFillTx/>
                <a:cs typeface="Arial" panose="020B0604020202020204" pitchFamily="34" charset="0"/>
              </a:rPr>
              <a:t>‘to bear’ and from which comes the word ‘gravity’ </a:t>
            </a:r>
            <a:r>
              <a:rPr kumimoji="0" lang="en-AU" sz="800" b="0" i="0" u="none" strike="noStrike" kern="0" cap="none" spc="0" normalizeH="0" baseline="0" noProof="0" dirty="0">
                <a:ln>
                  <a:noFill/>
                </a:ln>
                <a:solidFill>
                  <a:prstClr val="black"/>
                </a:solidFill>
                <a:effectLst/>
                <a:uLnTx/>
                <a:uFillTx/>
                <a:cs typeface="Arial" panose="020B0604020202020204" pitchFamily="34" charset="0"/>
              </a:rPr>
              <a:t>(Hollis, 1996:45)</a:t>
            </a:r>
          </a:p>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AU" sz="800" b="0" i="0" u="none" strike="noStrike" kern="0" cap="none" spc="0" normalizeH="0" baseline="0" noProof="0" dirty="0">
              <a:ln>
                <a:noFill/>
              </a:ln>
              <a:solidFill>
                <a:prstClr val="black"/>
              </a:solidFill>
              <a:effectLst/>
              <a:uLnTx/>
              <a:uFillTx/>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ltLang="en-US" sz="800" i="0" dirty="0">
                <a:latin typeface="Times" panose="02020603050405020304" pitchFamily="18" charset="0"/>
              </a:rPr>
              <a:t>Ask the</a:t>
            </a:r>
            <a:r>
              <a:rPr lang="en-US" altLang="en-US" sz="800" i="0" baseline="0" dirty="0">
                <a:latin typeface="Times" panose="02020603050405020304" pitchFamily="18" charset="0"/>
              </a:rPr>
              <a:t> participants to break into groups and discuss for a couple of minutes how they mourn and what has influenced this.</a:t>
            </a:r>
            <a:endParaRPr lang="en-US" altLang="en-US" sz="800" i="0" dirty="0">
              <a:latin typeface="Times" panose="02020603050405020304" pitchFamily="18" charset="0"/>
            </a:endParaRPr>
          </a:p>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AU" sz="800" b="0" i="0" u="none" strike="noStrike" kern="0" cap="none" spc="0" normalizeH="0" baseline="0" noProof="0" dirty="0">
              <a:ln>
                <a:noFill/>
              </a:ln>
              <a:solidFill>
                <a:prstClr val="black"/>
              </a:solidFill>
              <a:effectLst/>
              <a:uLnTx/>
              <a:uFillTx/>
              <a:cs typeface="Arial" panose="020B0604020202020204" pitchFamily="34" charset="0"/>
            </a:endParaRPr>
          </a:p>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2650457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trauma there is an injury to the psychological system.  Cant function or functioning becomes impaired.  Basic things become difficult or exhausting.  Take extra time on tasks that were previously mindless.  WE maintain arousal (</a:t>
            </a:r>
            <a:r>
              <a:rPr lang="en-AU" dirty="0" err="1"/>
              <a:t>Hyperviginlance</a:t>
            </a:r>
            <a:r>
              <a:rPr lang="en-AU" dirty="0"/>
              <a:t>/not feeling safe) sticking to the tragedy and can become isolated from rest of life.    </a:t>
            </a:r>
          </a:p>
          <a:p>
            <a:r>
              <a:rPr lang="en-AU" dirty="0"/>
              <a:t>Grief on the other hand can mean the reorganising of life around the absence of a loved one.  It is often letting go, reducing arousal so change can occur.  Change cannot occur with constant arousal so oftentimes we need to start with regulation.  Concern also sits with life of person deceased and loss of future connection.    Therefore grief can only be addressed when trauma has been managed.  </a:t>
            </a:r>
          </a:p>
          <a:p>
            <a:r>
              <a:rPr lang="en-AU" dirty="0"/>
              <a:t>Therefore trauma reactions have to be managed first.  </a:t>
            </a:r>
          </a:p>
          <a:p>
            <a:endParaRPr lang="en-AU" dirty="0"/>
          </a:p>
        </p:txBody>
      </p:sp>
      <p:sp>
        <p:nvSpPr>
          <p:cNvPr id="4" name="Slide Number Placeholder 3"/>
          <p:cNvSpPr>
            <a:spLocks noGrp="1"/>
          </p:cNvSpPr>
          <p:nvPr>
            <p:ph type="sldNum" sz="quarter" idx="5"/>
          </p:nvPr>
        </p:nvSpPr>
        <p:spPr/>
        <p:txBody>
          <a:bodyPr/>
          <a:lstStyle/>
          <a:p>
            <a:fld id="{38144B5E-8258-450D-8951-4B79009E6F07}" type="slidenum">
              <a:rPr lang="en-AU" smtClean="0"/>
              <a:t>9</a:t>
            </a:fld>
            <a:endParaRPr lang="en-AU"/>
          </a:p>
        </p:txBody>
      </p:sp>
    </p:spTree>
    <p:extLst>
      <p:ext uri="{BB962C8B-B14F-4D97-AF65-F5344CB8AC3E}">
        <p14:creationId xmlns:p14="http://schemas.microsoft.com/office/powerpoint/2010/main" val="3981278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3F04E234-B30F-31EF-6305-1E9C53D9A8CC}"/>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4EB983F3-7E93-E0F9-F750-B6868F93D4A7}"/>
              </a:ext>
            </a:extLst>
          </p:cNvPr>
          <p:cNvSpPr>
            <a:spLocks noGrp="1"/>
          </p:cNvSpPr>
          <p:nvPr>
            <p:ph type="body" idx="1"/>
          </p:nvPr>
        </p:nvSpPr>
        <p:spPr/>
        <p:txBody>
          <a:bodyPr>
            <a:normAutofit fontScale="62500" lnSpcReduction="20000"/>
          </a:bodyPr>
          <a:lstStyle/>
          <a:p>
            <a:pPr>
              <a:buFont typeface="Arial" pitchFamily="34" charset="0"/>
              <a:buNone/>
              <a:defRPr/>
            </a:pPr>
            <a:r>
              <a:rPr lang="en-US" sz="2400" dirty="0">
                <a:solidFill>
                  <a:srgbClr val="000000"/>
                </a:solidFill>
                <a:ea typeface="ＭＳ Ｐゴシック" pitchFamily="34" charset="-128"/>
              </a:rPr>
              <a:t>Other element of complex trauma is traumatic loneliness.  </a:t>
            </a:r>
          </a:p>
          <a:p>
            <a:pPr>
              <a:buFont typeface="Arial" pitchFamily="34" charset="0"/>
              <a:buNone/>
              <a:defRPr/>
            </a:pPr>
            <a:endParaRPr lang="en-US" sz="2400" dirty="0">
              <a:solidFill>
                <a:srgbClr val="000000"/>
              </a:solidFill>
              <a:ea typeface="ＭＳ Ｐゴシック" pitchFamily="34" charset="-128"/>
            </a:endParaRPr>
          </a:p>
          <a:p>
            <a:pPr>
              <a:buFont typeface="Arial" pitchFamily="34" charset="0"/>
              <a:buNone/>
              <a:defRPr/>
            </a:pPr>
            <a:r>
              <a:rPr lang="en-US" sz="2400" dirty="0">
                <a:solidFill>
                  <a:srgbClr val="000000"/>
                </a:solidFill>
                <a:ea typeface="ＭＳ Ｐゴシック" pitchFamily="34" charset="-128"/>
              </a:rPr>
              <a:t>Traumatic Loneliness – might be seen in those who have been exposed long term to trauma and / or without positive attachment</a:t>
            </a:r>
          </a:p>
          <a:p>
            <a:pPr>
              <a:buFont typeface="Arial" pitchFamily="34" charset="0"/>
              <a:buNone/>
              <a:defRPr/>
            </a:pPr>
            <a:endParaRPr lang="en-US" sz="2400" dirty="0">
              <a:solidFill>
                <a:srgbClr val="000000"/>
              </a:solidFill>
              <a:ea typeface="ＭＳ Ｐゴシック" pitchFamily="34" charset="-128"/>
            </a:endParaRPr>
          </a:p>
          <a:p>
            <a:pPr>
              <a:buFont typeface="Arial" pitchFamily="34" charset="0"/>
              <a:buNone/>
              <a:defRPr/>
            </a:pPr>
            <a:r>
              <a:rPr lang="en-US" sz="2400" dirty="0">
                <a:solidFill>
                  <a:srgbClr val="000000"/>
                </a:solidFill>
                <a:ea typeface="ＭＳ Ｐゴシック" pitchFamily="34" charset="-128"/>
              </a:rPr>
              <a:t>This is characterized by survivors learning that they are safer when alone.  </a:t>
            </a:r>
          </a:p>
          <a:p>
            <a:pPr>
              <a:buFont typeface="Arial" pitchFamily="34" charset="0"/>
              <a:buNone/>
              <a:defRPr/>
            </a:pPr>
            <a:r>
              <a:rPr lang="en-US" sz="2400" dirty="0">
                <a:solidFill>
                  <a:srgbClr val="000000"/>
                </a:solidFill>
                <a:ea typeface="ＭＳ Ｐゴシック" pitchFamily="34" charset="-128"/>
              </a:rPr>
              <a:t>The sense of relief and security experienced can become conditioned in the presence of stressful experiences.  And rather than reach out for help survivors are likely to withdraw and become invisible. </a:t>
            </a:r>
          </a:p>
          <a:p>
            <a:pPr>
              <a:buFont typeface="Arial" pitchFamily="34" charset="0"/>
              <a:buNone/>
              <a:defRPr/>
            </a:pPr>
            <a:endParaRPr lang="en-US" sz="2400" dirty="0">
              <a:solidFill>
                <a:srgbClr val="000000"/>
              </a:solidFill>
              <a:ea typeface="ＭＳ Ｐゴシック" pitchFamily="34" charset="-128"/>
            </a:endParaRPr>
          </a:p>
          <a:p>
            <a:pPr>
              <a:buFont typeface="Arial" pitchFamily="34" charset="0"/>
              <a:buNone/>
              <a:defRPr/>
            </a:pPr>
            <a:endParaRPr lang="en-US" sz="2400" dirty="0">
              <a:solidFill>
                <a:srgbClr val="000000"/>
              </a:solidFill>
              <a:ea typeface="ＭＳ Ｐゴシック" pitchFamily="34" charset="-128"/>
            </a:endParaRPr>
          </a:p>
          <a:p>
            <a:pPr>
              <a:buFont typeface="Arial" pitchFamily="34" charset="0"/>
              <a:buNone/>
              <a:defRPr/>
            </a:pPr>
            <a:r>
              <a:rPr lang="en-US" sz="2400" i="1" dirty="0">
                <a:solidFill>
                  <a:srgbClr val="000000"/>
                </a:solidFill>
                <a:ea typeface="ＭＳ Ｐゴシック" pitchFamily="34" charset="-128"/>
              </a:rPr>
              <a:t>Traumatic Loneliness is a potential output of the trauma experience and this has denied them forming healthy or good attachment in any important relationship. </a:t>
            </a:r>
            <a:endParaRPr lang="en-US" sz="2400" dirty="0">
              <a:solidFill>
                <a:srgbClr val="000000"/>
              </a:solidFill>
              <a:ea typeface="ＭＳ Ｐゴシック" pitchFamily="34" charset="-128"/>
            </a:endParaRPr>
          </a:p>
          <a:p>
            <a:pPr>
              <a:buFont typeface="Arial" pitchFamily="34" charset="0"/>
              <a:buNone/>
              <a:defRPr/>
            </a:pPr>
            <a:endParaRPr lang="en-US" sz="2400" dirty="0">
              <a:solidFill>
                <a:srgbClr val="000000"/>
              </a:solidFill>
              <a:ea typeface="ＭＳ Ｐゴシック" pitchFamily="34" charset="-128"/>
            </a:endParaRPr>
          </a:p>
          <a:p>
            <a:pPr>
              <a:buFont typeface="Arial" pitchFamily="34" charset="0"/>
              <a:buNone/>
              <a:defRPr/>
            </a:pPr>
            <a:endParaRPr lang="en-US" sz="2400" dirty="0">
              <a:solidFill>
                <a:srgbClr val="000000"/>
              </a:solidFill>
              <a:ea typeface="ＭＳ Ｐゴシック" pitchFamily="34" charset="-128"/>
            </a:endParaRPr>
          </a:p>
          <a:p>
            <a:pPr>
              <a:buFont typeface="Arial" pitchFamily="34" charset="0"/>
              <a:buNone/>
              <a:defRPr/>
            </a:pPr>
            <a:endParaRPr lang="en-US" sz="2400" dirty="0">
              <a:solidFill>
                <a:srgbClr val="000000"/>
              </a:solidFill>
              <a:ea typeface="ＭＳ Ｐゴシック" pitchFamily="34" charset="-128"/>
            </a:endParaRPr>
          </a:p>
          <a:p>
            <a:pPr>
              <a:buFont typeface="Arial" pitchFamily="34" charset="0"/>
              <a:buNone/>
              <a:defRPr/>
            </a:pPr>
            <a:endParaRPr lang="en-US" sz="2400" dirty="0">
              <a:ea typeface="ＭＳ Ｐゴシック" pitchFamily="34" charset="-128"/>
            </a:endParaRPr>
          </a:p>
        </p:txBody>
      </p:sp>
      <p:sp>
        <p:nvSpPr>
          <p:cNvPr id="108548" name="Slide Number Placeholder 3">
            <a:extLst>
              <a:ext uri="{FF2B5EF4-FFF2-40B4-BE49-F238E27FC236}">
                <a16:creationId xmlns:a16="http://schemas.microsoft.com/office/drawing/2014/main" id="{B73D554E-B868-73A2-1A1E-60B87873FD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B0361CA-D568-4363-B0B0-937DBD1AF777}" type="slidenum">
              <a:rPr lang="en-US" altLang="en-US"/>
              <a:pPr>
                <a:spcBef>
                  <a:spcPct val="0"/>
                </a:spcBef>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C0AF-BB41-446F-894E-0105103642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886E57C-0939-4502-9AE7-540637AE8E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BDE9BBF-3B6F-45EB-98C5-8A248ED1150C}"/>
              </a:ext>
            </a:extLst>
          </p:cNvPr>
          <p:cNvSpPr>
            <a:spLocks noGrp="1"/>
          </p:cNvSpPr>
          <p:nvPr>
            <p:ph type="dt" sz="half" idx="10"/>
          </p:nvPr>
        </p:nvSpPr>
        <p:spPr/>
        <p:txBody>
          <a:bodyPr/>
          <a:lstStyle/>
          <a:p>
            <a:fld id="{8EEFE8C2-357E-468C-8FF3-7B8E5493B582}" type="datetimeFigureOut">
              <a:rPr lang="en-AU" smtClean="0"/>
              <a:t>6/07/2022</a:t>
            </a:fld>
            <a:endParaRPr lang="en-AU"/>
          </a:p>
        </p:txBody>
      </p:sp>
      <p:sp>
        <p:nvSpPr>
          <p:cNvPr id="5" name="Footer Placeholder 4">
            <a:extLst>
              <a:ext uri="{FF2B5EF4-FFF2-40B4-BE49-F238E27FC236}">
                <a16:creationId xmlns:a16="http://schemas.microsoft.com/office/drawing/2014/main" id="{22391547-216F-47AF-920D-F1B4300EBD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72EBE2F-E838-4D85-8E77-36AB69180F73}"/>
              </a:ext>
            </a:extLst>
          </p:cNvPr>
          <p:cNvSpPr>
            <a:spLocks noGrp="1"/>
          </p:cNvSpPr>
          <p:nvPr>
            <p:ph type="sldNum" sz="quarter" idx="12"/>
          </p:nvPr>
        </p:nvSpPr>
        <p:spPr/>
        <p:txBody>
          <a:bodyPr/>
          <a:lstStyle/>
          <a:p>
            <a:fld id="{E375EAD7-FC0A-43ED-9401-63FF875D936C}" type="slidenum">
              <a:rPr lang="en-AU" smtClean="0"/>
              <a:t>‹#›</a:t>
            </a:fld>
            <a:endParaRPr lang="en-AU"/>
          </a:p>
        </p:txBody>
      </p:sp>
    </p:spTree>
    <p:extLst>
      <p:ext uri="{BB962C8B-B14F-4D97-AF65-F5344CB8AC3E}">
        <p14:creationId xmlns:p14="http://schemas.microsoft.com/office/powerpoint/2010/main" val="185905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FB07-CB5D-40B3-9399-8B4F34AF33F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9B86E72-63B8-4EC8-ABF9-D7DEC21842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D76047D-EFAA-4AAD-B987-D037FFD85220}"/>
              </a:ext>
            </a:extLst>
          </p:cNvPr>
          <p:cNvSpPr>
            <a:spLocks noGrp="1"/>
          </p:cNvSpPr>
          <p:nvPr>
            <p:ph type="dt" sz="half" idx="10"/>
          </p:nvPr>
        </p:nvSpPr>
        <p:spPr/>
        <p:txBody>
          <a:bodyPr/>
          <a:lstStyle/>
          <a:p>
            <a:fld id="{8EEFE8C2-357E-468C-8FF3-7B8E5493B582}" type="datetimeFigureOut">
              <a:rPr lang="en-AU" smtClean="0"/>
              <a:t>6/07/2022</a:t>
            </a:fld>
            <a:endParaRPr lang="en-AU"/>
          </a:p>
        </p:txBody>
      </p:sp>
      <p:sp>
        <p:nvSpPr>
          <p:cNvPr id="5" name="Footer Placeholder 4">
            <a:extLst>
              <a:ext uri="{FF2B5EF4-FFF2-40B4-BE49-F238E27FC236}">
                <a16:creationId xmlns:a16="http://schemas.microsoft.com/office/drawing/2014/main" id="{55B1BFE2-798D-49A6-BC8C-79B5A8EF542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6DF27E8-E0E8-4744-89F2-44EA74D08461}"/>
              </a:ext>
            </a:extLst>
          </p:cNvPr>
          <p:cNvSpPr>
            <a:spLocks noGrp="1"/>
          </p:cNvSpPr>
          <p:nvPr>
            <p:ph type="sldNum" sz="quarter" idx="12"/>
          </p:nvPr>
        </p:nvSpPr>
        <p:spPr/>
        <p:txBody>
          <a:bodyPr/>
          <a:lstStyle/>
          <a:p>
            <a:fld id="{E375EAD7-FC0A-43ED-9401-63FF875D936C}" type="slidenum">
              <a:rPr lang="en-AU" smtClean="0"/>
              <a:t>‹#›</a:t>
            </a:fld>
            <a:endParaRPr lang="en-AU"/>
          </a:p>
        </p:txBody>
      </p:sp>
    </p:spTree>
    <p:extLst>
      <p:ext uri="{BB962C8B-B14F-4D97-AF65-F5344CB8AC3E}">
        <p14:creationId xmlns:p14="http://schemas.microsoft.com/office/powerpoint/2010/main" val="328519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0C0A02-E21D-4E8E-8B7E-0E59C1037B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70C5866-2FED-4F0E-8AD0-34CB809980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DD538B2-0AE5-46D1-BC7A-28AD93761661}"/>
              </a:ext>
            </a:extLst>
          </p:cNvPr>
          <p:cNvSpPr>
            <a:spLocks noGrp="1"/>
          </p:cNvSpPr>
          <p:nvPr>
            <p:ph type="dt" sz="half" idx="10"/>
          </p:nvPr>
        </p:nvSpPr>
        <p:spPr/>
        <p:txBody>
          <a:bodyPr/>
          <a:lstStyle/>
          <a:p>
            <a:fld id="{8EEFE8C2-357E-468C-8FF3-7B8E5493B582}" type="datetimeFigureOut">
              <a:rPr lang="en-AU" smtClean="0"/>
              <a:t>6/07/2022</a:t>
            </a:fld>
            <a:endParaRPr lang="en-AU"/>
          </a:p>
        </p:txBody>
      </p:sp>
      <p:sp>
        <p:nvSpPr>
          <p:cNvPr id="5" name="Footer Placeholder 4">
            <a:extLst>
              <a:ext uri="{FF2B5EF4-FFF2-40B4-BE49-F238E27FC236}">
                <a16:creationId xmlns:a16="http://schemas.microsoft.com/office/drawing/2014/main" id="{5198D1D1-CFFC-4C13-B06A-BDCD11E6B09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1A2326C-735D-43AE-B1B8-42D0473709C5}"/>
              </a:ext>
            </a:extLst>
          </p:cNvPr>
          <p:cNvSpPr>
            <a:spLocks noGrp="1"/>
          </p:cNvSpPr>
          <p:nvPr>
            <p:ph type="sldNum" sz="quarter" idx="12"/>
          </p:nvPr>
        </p:nvSpPr>
        <p:spPr/>
        <p:txBody>
          <a:bodyPr/>
          <a:lstStyle/>
          <a:p>
            <a:fld id="{E375EAD7-FC0A-43ED-9401-63FF875D936C}" type="slidenum">
              <a:rPr lang="en-AU" smtClean="0"/>
              <a:t>‹#›</a:t>
            </a:fld>
            <a:endParaRPr lang="en-AU"/>
          </a:p>
        </p:txBody>
      </p:sp>
    </p:spTree>
    <p:extLst>
      <p:ext uri="{BB962C8B-B14F-4D97-AF65-F5344CB8AC3E}">
        <p14:creationId xmlns:p14="http://schemas.microsoft.com/office/powerpoint/2010/main" val="161889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D5A7-2469-407E-97C0-639BEBFCC57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9577070-C2D8-48BC-884E-BE56E85D46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077313-8122-4E48-BF30-97A605542B50}"/>
              </a:ext>
            </a:extLst>
          </p:cNvPr>
          <p:cNvSpPr>
            <a:spLocks noGrp="1"/>
          </p:cNvSpPr>
          <p:nvPr>
            <p:ph type="dt" sz="half" idx="10"/>
          </p:nvPr>
        </p:nvSpPr>
        <p:spPr/>
        <p:txBody>
          <a:bodyPr/>
          <a:lstStyle/>
          <a:p>
            <a:fld id="{8EEFE8C2-357E-468C-8FF3-7B8E5493B582}" type="datetimeFigureOut">
              <a:rPr lang="en-AU" smtClean="0"/>
              <a:t>6/07/2022</a:t>
            </a:fld>
            <a:endParaRPr lang="en-AU"/>
          </a:p>
        </p:txBody>
      </p:sp>
      <p:sp>
        <p:nvSpPr>
          <p:cNvPr id="5" name="Footer Placeholder 4">
            <a:extLst>
              <a:ext uri="{FF2B5EF4-FFF2-40B4-BE49-F238E27FC236}">
                <a16:creationId xmlns:a16="http://schemas.microsoft.com/office/drawing/2014/main" id="{4390B34E-8E5B-4A5F-A0DC-B41D1F38D3C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706D44-7EB2-4EFF-9B85-4E786AA0C940}"/>
              </a:ext>
            </a:extLst>
          </p:cNvPr>
          <p:cNvSpPr>
            <a:spLocks noGrp="1"/>
          </p:cNvSpPr>
          <p:nvPr>
            <p:ph type="sldNum" sz="quarter" idx="12"/>
          </p:nvPr>
        </p:nvSpPr>
        <p:spPr/>
        <p:txBody>
          <a:bodyPr/>
          <a:lstStyle/>
          <a:p>
            <a:fld id="{E375EAD7-FC0A-43ED-9401-63FF875D936C}" type="slidenum">
              <a:rPr lang="en-AU" smtClean="0"/>
              <a:t>‹#›</a:t>
            </a:fld>
            <a:endParaRPr lang="en-AU"/>
          </a:p>
        </p:txBody>
      </p:sp>
    </p:spTree>
    <p:extLst>
      <p:ext uri="{BB962C8B-B14F-4D97-AF65-F5344CB8AC3E}">
        <p14:creationId xmlns:p14="http://schemas.microsoft.com/office/powerpoint/2010/main" val="1626821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EB7F-E02E-45C3-8CBB-C0DC9B118F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28F9D68-E7FB-412A-8CE9-F5BF8EC875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CA4853-CDE6-43C5-8E2D-456E6C0969A9}"/>
              </a:ext>
            </a:extLst>
          </p:cNvPr>
          <p:cNvSpPr>
            <a:spLocks noGrp="1"/>
          </p:cNvSpPr>
          <p:nvPr>
            <p:ph type="dt" sz="half" idx="10"/>
          </p:nvPr>
        </p:nvSpPr>
        <p:spPr/>
        <p:txBody>
          <a:bodyPr/>
          <a:lstStyle/>
          <a:p>
            <a:fld id="{8EEFE8C2-357E-468C-8FF3-7B8E5493B582}" type="datetimeFigureOut">
              <a:rPr lang="en-AU" smtClean="0"/>
              <a:t>6/07/2022</a:t>
            </a:fld>
            <a:endParaRPr lang="en-AU"/>
          </a:p>
        </p:txBody>
      </p:sp>
      <p:sp>
        <p:nvSpPr>
          <p:cNvPr id="5" name="Footer Placeholder 4">
            <a:extLst>
              <a:ext uri="{FF2B5EF4-FFF2-40B4-BE49-F238E27FC236}">
                <a16:creationId xmlns:a16="http://schemas.microsoft.com/office/drawing/2014/main" id="{BB6CBD5C-0331-442F-B738-E5D5F29F198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9059F3-760E-4EF9-89CC-61218EF19DF1}"/>
              </a:ext>
            </a:extLst>
          </p:cNvPr>
          <p:cNvSpPr>
            <a:spLocks noGrp="1"/>
          </p:cNvSpPr>
          <p:nvPr>
            <p:ph type="sldNum" sz="quarter" idx="12"/>
          </p:nvPr>
        </p:nvSpPr>
        <p:spPr/>
        <p:txBody>
          <a:bodyPr/>
          <a:lstStyle/>
          <a:p>
            <a:fld id="{E375EAD7-FC0A-43ED-9401-63FF875D936C}" type="slidenum">
              <a:rPr lang="en-AU" smtClean="0"/>
              <a:t>‹#›</a:t>
            </a:fld>
            <a:endParaRPr lang="en-AU"/>
          </a:p>
        </p:txBody>
      </p:sp>
    </p:spTree>
    <p:extLst>
      <p:ext uri="{BB962C8B-B14F-4D97-AF65-F5344CB8AC3E}">
        <p14:creationId xmlns:p14="http://schemas.microsoft.com/office/powerpoint/2010/main" val="55867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7F8E-995C-45EC-9AFE-B1E5907663C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E914283-0EB9-483B-8601-CE7E80D145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55CA710-6E79-40FF-A18A-6BC95DB0C8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841CE81-6463-462D-8057-CE8D52813976}"/>
              </a:ext>
            </a:extLst>
          </p:cNvPr>
          <p:cNvSpPr>
            <a:spLocks noGrp="1"/>
          </p:cNvSpPr>
          <p:nvPr>
            <p:ph type="dt" sz="half" idx="10"/>
          </p:nvPr>
        </p:nvSpPr>
        <p:spPr/>
        <p:txBody>
          <a:bodyPr/>
          <a:lstStyle/>
          <a:p>
            <a:fld id="{8EEFE8C2-357E-468C-8FF3-7B8E5493B582}" type="datetimeFigureOut">
              <a:rPr lang="en-AU" smtClean="0"/>
              <a:t>6/07/2022</a:t>
            </a:fld>
            <a:endParaRPr lang="en-AU"/>
          </a:p>
        </p:txBody>
      </p:sp>
      <p:sp>
        <p:nvSpPr>
          <p:cNvPr id="6" name="Footer Placeholder 5">
            <a:extLst>
              <a:ext uri="{FF2B5EF4-FFF2-40B4-BE49-F238E27FC236}">
                <a16:creationId xmlns:a16="http://schemas.microsoft.com/office/drawing/2014/main" id="{4DD833DE-4F8F-4728-B76F-7E89D46145C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DF703F6-B581-4C6A-BA69-B4543FBEA9EB}"/>
              </a:ext>
            </a:extLst>
          </p:cNvPr>
          <p:cNvSpPr>
            <a:spLocks noGrp="1"/>
          </p:cNvSpPr>
          <p:nvPr>
            <p:ph type="sldNum" sz="quarter" idx="12"/>
          </p:nvPr>
        </p:nvSpPr>
        <p:spPr/>
        <p:txBody>
          <a:bodyPr/>
          <a:lstStyle/>
          <a:p>
            <a:fld id="{E375EAD7-FC0A-43ED-9401-63FF875D936C}" type="slidenum">
              <a:rPr lang="en-AU" smtClean="0"/>
              <a:t>‹#›</a:t>
            </a:fld>
            <a:endParaRPr lang="en-AU"/>
          </a:p>
        </p:txBody>
      </p:sp>
    </p:spTree>
    <p:extLst>
      <p:ext uri="{BB962C8B-B14F-4D97-AF65-F5344CB8AC3E}">
        <p14:creationId xmlns:p14="http://schemas.microsoft.com/office/powerpoint/2010/main" val="103037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A611-0715-4642-8069-B20336194A3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E917AE3-090D-440A-90FA-BF60801B2D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C969E7-9E63-498C-A670-F45076248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E1C60D1-E099-4094-A124-6BC0FED7F4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3CCC2F-1E12-4992-AD8B-270F2F2E39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DE30710-DEA4-4071-AC57-2F15BE2A0B15}"/>
              </a:ext>
            </a:extLst>
          </p:cNvPr>
          <p:cNvSpPr>
            <a:spLocks noGrp="1"/>
          </p:cNvSpPr>
          <p:nvPr>
            <p:ph type="dt" sz="half" idx="10"/>
          </p:nvPr>
        </p:nvSpPr>
        <p:spPr/>
        <p:txBody>
          <a:bodyPr/>
          <a:lstStyle/>
          <a:p>
            <a:fld id="{8EEFE8C2-357E-468C-8FF3-7B8E5493B582}" type="datetimeFigureOut">
              <a:rPr lang="en-AU" smtClean="0"/>
              <a:t>6/07/2022</a:t>
            </a:fld>
            <a:endParaRPr lang="en-AU"/>
          </a:p>
        </p:txBody>
      </p:sp>
      <p:sp>
        <p:nvSpPr>
          <p:cNvPr id="8" name="Footer Placeholder 7">
            <a:extLst>
              <a:ext uri="{FF2B5EF4-FFF2-40B4-BE49-F238E27FC236}">
                <a16:creationId xmlns:a16="http://schemas.microsoft.com/office/drawing/2014/main" id="{A4AD0B84-7B41-4BE0-9823-516D7493564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3E1B253-732E-4C65-82F9-918C2FAFB05E}"/>
              </a:ext>
            </a:extLst>
          </p:cNvPr>
          <p:cNvSpPr>
            <a:spLocks noGrp="1"/>
          </p:cNvSpPr>
          <p:nvPr>
            <p:ph type="sldNum" sz="quarter" idx="12"/>
          </p:nvPr>
        </p:nvSpPr>
        <p:spPr/>
        <p:txBody>
          <a:bodyPr/>
          <a:lstStyle/>
          <a:p>
            <a:fld id="{E375EAD7-FC0A-43ED-9401-63FF875D936C}" type="slidenum">
              <a:rPr lang="en-AU" smtClean="0"/>
              <a:t>‹#›</a:t>
            </a:fld>
            <a:endParaRPr lang="en-AU"/>
          </a:p>
        </p:txBody>
      </p:sp>
    </p:spTree>
    <p:extLst>
      <p:ext uri="{BB962C8B-B14F-4D97-AF65-F5344CB8AC3E}">
        <p14:creationId xmlns:p14="http://schemas.microsoft.com/office/powerpoint/2010/main" val="192703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3493C-2D58-4007-B2F8-DCD680BBD57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452D344-799B-4A09-AC38-4EEB44FDEB51}"/>
              </a:ext>
            </a:extLst>
          </p:cNvPr>
          <p:cNvSpPr>
            <a:spLocks noGrp="1"/>
          </p:cNvSpPr>
          <p:nvPr>
            <p:ph type="dt" sz="half" idx="10"/>
          </p:nvPr>
        </p:nvSpPr>
        <p:spPr/>
        <p:txBody>
          <a:bodyPr/>
          <a:lstStyle/>
          <a:p>
            <a:fld id="{8EEFE8C2-357E-468C-8FF3-7B8E5493B582}" type="datetimeFigureOut">
              <a:rPr lang="en-AU" smtClean="0"/>
              <a:t>6/07/2022</a:t>
            </a:fld>
            <a:endParaRPr lang="en-AU"/>
          </a:p>
        </p:txBody>
      </p:sp>
      <p:sp>
        <p:nvSpPr>
          <p:cNvPr id="4" name="Footer Placeholder 3">
            <a:extLst>
              <a:ext uri="{FF2B5EF4-FFF2-40B4-BE49-F238E27FC236}">
                <a16:creationId xmlns:a16="http://schemas.microsoft.com/office/drawing/2014/main" id="{5C914C59-31EE-4C11-A05D-34AD434C623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0EF90EE-B86F-4497-8F97-D89F72D71822}"/>
              </a:ext>
            </a:extLst>
          </p:cNvPr>
          <p:cNvSpPr>
            <a:spLocks noGrp="1"/>
          </p:cNvSpPr>
          <p:nvPr>
            <p:ph type="sldNum" sz="quarter" idx="12"/>
          </p:nvPr>
        </p:nvSpPr>
        <p:spPr/>
        <p:txBody>
          <a:bodyPr/>
          <a:lstStyle/>
          <a:p>
            <a:fld id="{E375EAD7-FC0A-43ED-9401-63FF875D936C}" type="slidenum">
              <a:rPr lang="en-AU" smtClean="0"/>
              <a:t>‹#›</a:t>
            </a:fld>
            <a:endParaRPr lang="en-AU"/>
          </a:p>
        </p:txBody>
      </p:sp>
    </p:spTree>
    <p:extLst>
      <p:ext uri="{BB962C8B-B14F-4D97-AF65-F5344CB8AC3E}">
        <p14:creationId xmlns:p14="http://schemas.microsoft.com/office/powerpoint/2010/main" val="3335332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7BC76B-E9BC-48B5-83C9-B7A9D2166350}"/>
              </a:ext>
            </a:extLst>
          </p:cNvPr>
          <p:cNvSpPr>
            <a:spLocks noGrp="1"/>
          </p:cNvSpPr>
          <p:nvPr>
            <p:ph type="dt" sz="half" idx="10"/>
          </p:nvPr>
        </p:nvSpPr>
        <p:spPr/>
        <p:txBody>
          <a:bodyPr/>
          <a:lstStyle/>
          <a:p>
            <a:fld id="{8EEFE8C2-357E-468C-8FF3-7B8E5493B582}" type="datetimeFigureOut">
              <a:rPr lang="en-AU" smtClean="0"/>
              <a:t>6/07/2022</a:t>
            </a:fld>
            <a:endParaRPr lang="en-AU"/>
          </a:p>
        </p:txBody>
      </p:sp>
      <p:sp>
        <p:nvSpPr>
          <p:cNvPr id="3" name="Footer Placeholder 2">
            <a:extLst>
              <a:ext uri="{FF2B5EF4-FFF2-40B4-BE49-F238E27FC236}">
                <a16:creationId xmlns:a16="http://schemas.microsoft.com/office/drawing/2014/main" id="{0394B6D0-88AD-45EE-819D-09B7C75FA28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E156BBC-9528-4965-92CA-4CC1EAF853E0}"/>
              </a:ext>
            </a:extLst>
          </p:cNvPr>
          <p:cNvSpPr>
            <a:spLocks noGrp="1"/>
          </p:cNvSpPr>
          <p:nvPr>
            <p:ph type="sldNum" sz="quarter" idx="12"/>
          </p:nvPr>
        </p:nvSpPr>
        <p:spPr/>
        <p:txBody>
          <a:bodyPr/>
          <a:lstStyle/>
          <a:p>
            <a:fld id="{E375EAD7-FC0A-43ED-9401-63FF875D936C}" type="slidenum">
              <a:rPr lang="en-AU" smtClean="0"/>
              <a:t>‹#›</a:t>
            </a:fld>
            <a:endParaRPr lang="en-AU"/>
          </a:p>
        </p:txBody>
      </p:sp>
    </p:spTree>
    <p:extLst>
      <p:ext uri="{BB962C8B-B14F-4D97-AF65-F5344CB8AC3E}">
        <p14:creationId xmlns:p14="http://schemas.microsoft.com/office/powerpoint/2010/main" val="212175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EC2FC-D78F-411D-ADF2-E39DC1864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52E8F08-FAD1-4A40-BB8A-7434DAAC5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28060EA-C235-416F-8FD4-7C237851D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0D0FE-6819-43A4-85D5-CDE5785A4378}"/>
              </a:ext>
            </a:extLst>
          </p:cNvPr>
          <p:cNvSpPr>
            <a:spLocks noGrp="1"/>
          </p:cNvSpPr>
          <p:nvPr>
            <p:ph type="dt" sz="half" idx="10"/>
          </p:nvPr>
        </p:nvSpPr>
        <p:spPr/>
        <p:txBody>
          <a:bodyPr/>
          <a:lstStyle/>
          <a:p>
            <a:fld id="{8EEFE8C2-357E-468C-8FF3-7B8E5493B582}" type="datetimeFigureOut">
              <a:rPr lang="en-AU" smtClean="0"/>
              <a:t>6/07/2022</a:t>
            </a:fld>
            <a:endParaRPr lang="en-AU"/>
          </a:p>
        </p:txBody>
      </p:sp>
      <p:sp>
        <p:nvSpPr>
          <p:cNvPr id="6" name="Footer Placeholder 5">
            <a:extLst>
              <a:ext uri="{FF2B5EF4-FFF2-40B4-BE49-F238E27FC236}">
                <a16:creationId xmlns:a16="http://schemas.microsoft.com/office/drawing/2014/main" id="{5BDC6C19-FB31-4466-9274-BE206FA240F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07A4EE9-BB4F-4B52-B2AF-BFE81E0D6A99}"/>
              </a:ext>
            </a:extLst>
          </p:cNvPr>
          <p:cNvSpPr>
            <a:spLocks noGrp="1"/>
          </p:cNvSpPr>
          <p:nvPr>
            <p:ph type="sldNum" sz="quarter" idx="12"/>
          </p:nvPr>
        </p:nvSpPr>
        <p:spPr/>
        <p:txBody>
          <a:bodyPr/>
          <a:lstStyle/>
          <a:p>
            <a:fld id="{E375EAD7-FC0A-43ED-9401-63FF875D936C}" type="slidenum">
              <a:rPr lang="en-AU" smtClean="0"/>
              <a:t>‹#›</a:t>
            </a:fld>
            <a:endParaRPr lang="en-AU"/>
          </a:p>
        </p:txBody>
      </p:sp>
    </p:spTree>
    <p:extLst>
      <p:ext uri="{BB962C8B-B14F-4D97-AF65-F5344CB8AC3E}">
        <p14:creationId xmlns:p14="http://schemas.microsoft.com/office/powerpoint/2010/main" val="211131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46DDC-16BF-4174-9765-E245B88485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C4DB922-6E1D-4745-A5B2-AB42728634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8FAD1E0-A2B6-462D-BF49-24633A259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826B8A-CA80-4814-A027-CBA335248A01}"/>
              </a:ext>
            </a:extLst>
          </p:cNvPr>
          <p:cNvSpPr>
            <a:spLocks noGrp="1"/>
          </p:cNvSpPr>
          <p:nvPr>
            <p:ph type="dt" sz="half" idx="10"/>
          </p:nvPr>
        </p:nvSpPr>
        <p:spPr/>
        <p:txBody>
          <a:bodyPr/>
          <a:lstStyle/>
          <a:p>
            <a:fld id="{8EEFE8C2-357E-468C-8FF3-7B8E5493B582}" type="datetimeFigureOut">
              <a:rPr lang="en-AU" smtClean="0"/>
              <a:t>6/07/2022</a:t>
            </a:fld>
            <a:endParaRPr lang="en-AU"/>
          </a:p>
        </p:txBody>
      </p:sp>
      <p:sp>
        <p:nvSpPr>
          <p:cNvPr id="6" name="Footer Placeholder 5">
            <a:extLst>
              <a:ext uri="{FF2B5EF4-FFF2-40B4-BE49-F238E27FC236}">
                <a16:creationId xmlns:a16="http://schemas.microsoft.com/office/drawing/2014/main" id="{95DBB013-3814-4ACE-938E-0974F18194D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4B9DFBC-E00F-473D-A3CF-BD5A7909167F}"/>
              </a:ext>
            </a:extLst>
          </p:cNvPr>
          <p:cNvSpPr>
            <a:spLocks noGrp="1"/>
          </p:cNvSpPr>
          <p:nvPr>
            <p:ph type="sldNum" sz="quarter" idx="12"/>
          </p:nvPr>
        </p:nvSpPr>
        <p:spPr/>
        <p:txBody>
          <a:bodyPr/>
          <a:lstStyle/>
          <a:p>
            <a:fld id="{E375EAD7-FC0A-43ED-9401-63FF875D936C}" type="slidenum">
              <a:rPr lang="en-AU" smtClean="0"/>
              <a:t>‹#›</a:t>
            </a:fld>
            <a:endParaRPr lang="en-AU"/>
          </a:p>
        </p:txBody>
      </p:sp>
    </p:spTree>
    <p:extLst>
      <p:ext uri="{BB962C8B-B14F-4D97-AF65-F5344CB8AC3E}">
        <p14:creationId xmlns:p14="http://schemas.microsoft.com/office/powerpoint/2010/main" val="25299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0539EE-4E4B-44B7-9677-534EF6CA5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C31F74C-9B10-4699-9EE4-259068426B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E67280C-8D4C-4062-9DBF-C76462C62E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FE8C2-357E-468C-8FF3-7B8E5493B582}" type="datetimeFigureOut">
              <a:rPr lang="en-AU" smtClean="0"/>
              <a:t>6/07/2022</a:t>
            </a:fld>
            <a:endParaRPr lang="en-AU"/>
          </a:p>
        </p:txBody>
      </p:sp>
      <p:sp>
        <p:nvSpPr>
          <p:cNvPr id="5" name="Footer Placeholder 4">
            <a:extLst>
              <a:ext uri="{FF2B5EF4-FFF2-40B4-BE49-F238E27FC236}">
                <a16:creationId xmlns:a16="http://schemas.microsoft.com/office/drawing/2014/main" id="{CA3AF091-8E7B-4149-B416-E8A72AB450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7A137C4-3E20-4993-96C9-6C5E02A0D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5EAD7-FC0A-43ED-9401-63FF875D936C}" type="slidenum">
              <a:rPr lang="en-AU" smtClean="0"/>
              <a:t>‹#›</a:t>
            </a:fld>
            <a:endParaRPr lang="en-AU"/>
          </a:p>
        </p:txBody>
      </p:sp>
    </p:spTree>
    <p:extLst>
      <p:ext uri="{BB962C8B-B14F-4D97-AF65-F5344CB8AC3E}">
        <p14:creationId xmlns:p14="http://schemas.microsoft.com/office/powerpoint/2010/main" val="668961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jpe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8" Type="http://schemas.openxmlformats.org/officeDocument/2006/relationships/hyperlink" Target="mailto:info@sabrinasreach4ife.com.au" TargetMode="External"/><Relationship Id="rId3" Type="http://schemas.openxmlformats.org/officeDocument/2006/relationships/image" Target="../media/image1.png"/><Relationship Id="rId7" Type="http://schemas.openxmlformats.org/officeDocument/2006/relationships/hyperlink" Target="http://www.grief.org.a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reachout.com.au/" TargetMode="External"/><Relationship Id="rId5" Type="http://schemas.openxmlformats.org/officeDocument/2006/relationships/hyperlink" Target="http://www.headspace.com.au/" TargetMode="External"/><Relationship Id="rId4" Type="http://schemas.openxmlformats.org/officeDocument/2006/relationships/hyperlink" Target="http://www.kidshelp.com.au/teens/get-help/web-counselling/" TargetMode="External"/><Relationship Id="rId9" Type="http://schemas.openxmlformats.org/officeDocument/2006/relationships/hyperlink" Target="https://standbysupport.com.au/resources/?gclid=CjwKCAjw0a-SBhBkEiwApljU0rb9x0yLMmQkg3lwT_RVnIok1J-GZ5pumdOOesJ2iIRxZunQbRG2rxoC-3QQAvD_BwE#freebook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33E8DE-BC30-4048-904F-D02F05433B84}"/>
              </a:ext>
            </a:extLst>
          </p:cNvPr>
          <p:cNvSpPr>
            <a:spLocks noGrp="1"/>
          </p:cNvSpPr>
          <p:nvPr>
            <p:ph type="ctrTitle"/>
          </p:nvPr>
        </p:nvSpPr>
        <p:spPr>
          <a:xfrm>
            <a:off x="1524000" y="4063296"/>
            <a:ext cx="9144000" cy="1152663"/>
          </a:xfrm>
        </p:spPr>
        <p:txBody>
          <a:bodyPr anchor="ctr">
            <a:normAutofit/>
          </a:bodyPr>
          <a:lstStyle/>
          <a:p>
            <a:r>
              <a:rPr lang="en-AU" sz="4400"/>
              <a:t>Trauma and Loss</a:t>
            </a:r>
          </a:p>
        </p:txBody>
      </p:sp>
      <p:pic>
        <p:nvPicPr>
          <p:cNvPr id="4" name="Picture 3" descr="logo2">
            <a:extLst>
              <a:ext uri="{FF2B5EF4-FFF2-40B4-BE49-F238E27FC236}">
                <a16:creationId xmlns:a16="http://schemas.microsoft.com/office/drawing/2014/main" id="{39E80A7F-D77F-4116-BCB6-C9ABD9E060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8272" y="1532408"/>
            <a:ext cx="2257981" cy="183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02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E0B8F5-23A6-4449-8638-368FFA926F13}"/>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Types of Trauma related to grief and suicide</a:t>
            </a:r>
          </a:p>
        </p:txBody>
      </p:sp>
      <p:graphicFrame>
        <p:nvGraphicFramePr>
          <p:cNvPr id="7" name="Table 7">
            <a:extLst>
              <a:ext uri="{FF2B5EF4-FFF2-40B4-BE49-F238E27FC236}">
                <a16:creationId xmlns:a16="http://schemas.microsoft.com/office/drawing/2014/main" id="{7C7DE762-DF9E-45B2-8BA3-AA9F6AEF93A2}"/>
              </a:ext>
            </a:extLst>
          </p:cNvPr>
          <p:cNvGraphicFramePr>
            <a:graphicFrameLocks noGrp="1"/>
          </p:cNvGraphicFramePr>
          <p:nvPr>
            <p:ph idx="1"/>
            <p:extLst>
              <p:ext uri="{D42A27DB-BD31-4B8C-83A1-F6EECF244321}">
                <p14:modId xmlns:p14="http://schemas.microsoft.com/office/powerpoint/2010/main" val="1127522170"/>
              </p:ext>
            </p:extLst>
          </p:nvPr>
        </p:nvGraphicFramePr>
        <p:xfrm>
          <a:off x="4419659" y="640080"/>
          <a:ext cx="6924086" cy="5578821"/>
        </p:xfrm>
        <a:graphic>
          <a:graphicData uri="http://schemas.openxmlformats.org/drawingml/2006/table">
            <a:tbl>
              <a:tblPr firstRow="1" bandRow="1">
                <a:solidFill>
                  <a:srgbClr val="404040"/>
                </a:solidFill>
                <a:tableStyleId>{5C22544A-7EE6-4342-B048-85BDC9FD1C3A}</a:tableStyleId>
              </a:tblPr>
              <a:tblGrid>
                <a:gridCol w="2839062">
                  <a:extLst>
                    <a:ext uri="{9D8B030D-6E8A-4147-A177-3AD203B41FA5}">
                      <a16:colId xmlns:a16="http://schemas.microsoft.com/office/drawing/2014/main" val="3532328628"/>
                    </a:ext>
                  </a:extLst>
                </a:gridCol>
                <a:gridCol w="4085024">
                  <a:extLst>
                    <a:ext uri="{9D8B030D-6E8A-4147-A177-3AD203B41FA5}">
                      <a16:colId xmlns:a16="http://schemas.microsoft.com/office/drawing/2014/main" val="29393899"/>
                    </a:ext>
                  </a:extLst>
                </a:gridCol>
              </a:tblGrid>
              <a:tr h="607134">
                <a:tc>
                  <a:txBody>
                    <a:bodyPr/>
                    <a:lstStyle/>
                    <a:p>
                      <a:r>
                        <a:rPr lang="en-AU" sz="2300" b="0" cap="none" spc="0">
                          <a:solidFill>
                            <a:schemeClr val="bg1"/>
                          </a:solidFill>
                        </a:rPr>
                        <a:t>Sensory</a:t>
                      </a:r>
                    </a:p>
                  </a:txBody>
                  <a:tcPr marL="141274" marR="141274" marT="131925" marB="70637"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chemeClr val="accent2"/>
                    </a:solidFill>
                  </a:tcPr>
                </a:tc>
                <a:tc>
                  <a:txBody>
                    <a:bodyPr/>
                    <a:lstStyle/>
                    <a:p>
                      <a:r>
                        <a:rPr lang="en-AU" sz="2300" b="0" cap="none" spc="0">
                          <a:solidFill>
                            <a:schemeClr val="bg1"/>
                          </a:solidFill>
                        </a:rPr>
                        <a:t>Informational</a:t>
                      </a:r>
                    </a:p>
                  </a:txBody>
                  <a:tcPr marL="141274" marR="141274" marT="131925" marB="70637"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chemeClr val="accent2"/>
                    </a:solidFill>
                  </a:tcPr>
                </a:tc>
                <a:extLst>
                  <a:ext uri="{0D108BD9-81ED-4DB2-BD59-A6C34878D82A}">
                    <a16:rowId xmlns:a16="http://schemas.microsoft.com/office/drawing/2014/main" val="4235554971"/>
                  </a:ext>
                </a:extLst>
              </a:tr>
              <a:tr h="519184">
                <a:tc>
                  <a:txBody>
                    <a:bodyPr/>
                    <a:lstStyle/>
                    <a:p>
                      <a:r>
                        <a:rPr lang="en-AU" sz="1700" cap="none" spc="0">
                          <a:solidFill>
                            <a:schemeClr val="bg1"/>
                          </a:solidFill>
                        </a:rPr>
                        <a:t>Sensory Traces</a:t>
                      </a:r>
                    </a:p>
                  </a:txBody>
                  <a:tcPr marL="141274" marR="141274" marT="131925" marB="70637">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r>
                        <a:rPr lang="en-AU" sz="1700" cap="none" spc="0">
                          <a:solidFill>
                            <a:schemeClr val="bg1"/>
                          </a:solidFill>
                        </a:rPr>
                        <a:t>Information and memory</a:t>
                      </a:r>
                    </a:p>
                  </a:txBody>
                  <a:tcPr marL="141274" marR="141274" marT="131925" marB="70637">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63090590"/>
                  </a:ext>
                </a:extLst>
              </a:tr>
              <a:tr h="519184">
                <a:tc>
                  <a:txBody>
                    <a:bodyPr/>
                    <a:lstStyle/>
                    <a:p>
                      <a:r>
                        <a:rPr lang="en-AU" sz="1700" cap="none" spc="0">
                          <a:solidFill>
                            <a:schemeClr val="bg1"/>
                          </a:solidFill>
                        </a:rPr>
                        <a:t>Immediate arousal </a:t>
                      </a:r>
                    </a:p>
                  </a:txBody>
                  <a:tcPr marL="141274" marR="141274" marT="131925" marB="7063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r>
                        <a:rPr lang="en-AU" sz="1700" cap="none" spc="0">
                          <a:solidFill>
                            <a:schemeClr val="bg1"/>
                          </a:solidFill>
                        </a:rPr>
                        <a:t>Retrospective arousal</a:t>
                      </a:r>
                    </a:p>
                  </a:txBody>
                  <a:tcPr marL="141274" marR="141274" marT="131925" marB="7063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288622347"/>
                  </a:ext>
                </a:extLst>
              </a:tr>
              <a:tr h="519184">
                <a:tc>
                  <a:txBody>
                    <a:bodyPr/>
                    <a:lstStyle/>
                    <a:p>
                      <a:r>
                        <a:rPr lang="en-AU" sz="1700" cap="none" spc="0">
                          <a:solidFill>
                            <a:schemeClr val="bg1"/>
                          </a:solidFill>
                        </a:rPr>
                        <a:t>Personal and isolating </a:t>
                      </a:r>
                    </a:p>
                  </a:txBody>
                  <a:tcPr marL="141274" marR="141274" marT="131925" marB="70637">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r>
                        <a:rPr lang="en-AU" sz="1700" cap="none" spc="0">
                          <a:solidFill>
                            <a:schemeClr val="bg1"/>
                          </a:solidFill>
                        </a:rPr>
                        <a:t>Social and Connecting </a:t>
                      </a:r>
                    </a:p>
                  </a:txBody>
                  <a:tcPr marL="141274" marR="141274" marT="131925" marB="70637">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1625025327"/>
                  </a:ext>
                </a:extLst>
              </a:tr>
              <a:tr h="519184">
                <a:tc>
                  <a:txBody>
                    <a:bodyPr/>
                    <a:lstStyle/>
                    <a:p>
                      <a:r>
                        <a:rPr lang="en-AU" sz="1700" cap="none" spc="0">
                          <a:solidFill>
                            <a:schemeClr val="bg1"/>
                          </a:solidFill>
                        </a:rPr>
                        <a:t>Avoidance and Numbing</a:t>
                      </a:r>
                    </a:p>
                  </a:txBody>
                  <a:tcPr marL="141274" marR="141274" marT="131925" marB="7063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r>
                        <a:rPr lang="en-AU" sz="1700" cap="none" spc="0">
                          <a:solidFill>
                            <a:schemeClr val="bg1"/>
                          </a:solidFill>
                        </a:rPr>
                        <a:t>Interpersonal Tensions </a:t>
                      </a:r>
                    </a:p>
                  </a:txBody>
                  <a:tcPr marL="141274" marR="141274" marT="131925" marB="7063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2339629338"/>
                  </a:ext>
                </a:extLst>
              </a:tr>
              <a:tr h="519184">
                <a:tc>
                  <a:txBody>
                    <a:bodyPr/>
                    <a:lstStyle/>
                    <a:p>
                      <a:r>
                        <a:rPr lang="en-AU" sz="1700" cap="none" spc="0">
                          <a:solidFill>
                            <a:schemeClr val="bg1"/>
                          </a:solidFill>
                        </a:rPr>
                        <a:t>Hot cognitions</a:t>
                      </a:r>
                    </a:p>
                  </a:txBody>
                  <a:tcPr marL="141274" marR="141274" marT="131925" marB="70637">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r>
                        <a:rPr lang="en-AU" sz="1700" cap="none" spc="0">
                          <a:solidFill>
                            <a:schemeClr val="bg1"/>
                          </a:solidFill>
                        </a:rPr>
                        <a:t>Uncertainties </a:t>
                      </a:r>
                    </a:p>
                  </a:txBody>
                  <a:tcPr marL="141274" marR="141274" marT="131925" marB="70637">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2874873401"/>
                  </a:ext>
                </a:extLst>
              </a:tr>
              <a:tr h="519184">
                <a:tc>
                  <a:txBody>
                    <a:bodyPr/>
                    <a:lstStyle/>
                    <a:p>
                      <a:r>
                        <a:rPr lang="en-AU" sz="1700" cap="none" spc="0">
                          <a:solidFill>
                            <a:schemeClr val="bg1"/>
                          </a:solidFill>
                        </a:rPr>
                        <a:t>Social De-bonding</a:t>
                      </a:r>
                    </a:p>
                  </a:txBody>
                  <a:tcPr marL="141274" marR="141274" marT="131925" marB="7063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r>
                        <a:rPr lang="en-AU" sz="1700" cap="none" spc="0">
                          <a:solidFill>
                            <a:schemeClr val="bg1"/>
                          </a:solidFill>
                        </a:rPr>
                        <a:t>Social De-bonding</a:t>
                      </a:r>
                    </a:p>
                  </a:txBody>
                  <a:tcPr marL="141274" marR="141274" marT="131925" marB="7063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860835255"/>
                  </a:ext>
                </a:extLst>
              </a:tr>
              <a:tr h="783035">
                <a:tc>
                  <a:txBody>
                    <a:bodyPr/>
                    <a:lstStyle/>
                    <a:p>
                      <a:r>
                        <a:rPr lang="en-AU" sz="1700" cap="none" spc="0">
                          <a:solidFill>
                            <a:schemeClr val="bg1"/>
                          </a:solidFill>
                        </a:rPr>
                        <a:t>Re-experienced aroused memories</a:t>
                      </a:r>
                    </a:p>
                  </a:txBody>
                  <a:tcPr marL="141274" marR="141274" marT="131925" marB="70637">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r>
                        <a:rPr lang="en-AU" sz="1700" cap="none" spc="0">
                          <a:solidFill>
                            <a:schemeClr val="bg1"/>
                          </a:solidFill>
                        </a:rPr>
                        <a:t>Retrospectively interpret non aroused memories</a:t>
                      </a:r>
                    </a:p>
                  </a:txBody>
                  <a:tcPr marL="141274" marR="141274" marT="131925" marB="70637">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1192090917"/>
                  </a:ext>
                </a:extLst>
              </a:tr>
              <a:tr h="519184">
                <a:tc>
                  <a:txBody>
                    <a:bodyPr/>
                    <a:lstStyle/>
                    <a:p>
                      <a:r>
                        <a:rPr lang="en-AU" sz="1700" cap="none" spc="0">
                          <a:solidFill>
                            <a:schemeClr val="bg1"/>
                          </a:solidFill>
                        </a:rPr>
                        <a:t>Fear and Horror</a:t>
                      </a:r>
                    </a:p>
                  </a:txBody>
                  <a:tcPr marL="141274" marR="141274" marT="131925" marB="7063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r>
                        <a:rPr lang="en-AU" sz="1700" cap="none" spc="0">
                          <a:solidFill>
                            <a:schemeClr val="bg1"/>
                          </a:solidFill>
                        </a:rPr>
                        <a:t>Guilt and remorse </a:t>
                      </a:r>
                    </a:p>
                  </a:txBody>
                  <a:tcPr marL="141274" marR="141274" marT="131925" marB="7063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1554888489"/>
                  </a:ext>
                </a:extLst>
              </a:tr>
              <a:tr h="554364">
                <a:tc>
                  <a:txBody>
                    <a:bodyPr/>
                    <a:lstStyle/>
                    <a:p>
                      <a:endParaRPr lang="en-AU" sz="1700" cap="none" spc="0">
                        <a:solidFill>
                          <a:schemeClr val="bg1"/>
                        </a:solidFill>
                      </a:endParaRPr>
                    </a:p>
                  </a:txBody>
                  <a:tcPr marL="141274" marR="141274" marT="131925" marB="70637">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endParaRPr lang="en-AU" sz="1700" cap="none" spc="0">
                        <a:solidFill>
                          <a:schemeClr val="bg1"/>
                        </a:solidFill>
                      </a:endParaRPr>
                    </a:p>
                  </a:txBody>
                  <a:tcPr marL="141274" marR="141274" marT="131925" marB="70637">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1241216382"/>
                  </a:ext>
                </a:extLst>
              </a:tr>
            </a:tbl>
          </a:graphicData>
        </a:graphic>
      </p:graphicFrame>
    </p:spTree>
    <p:extLst>
      <p:ext uri="{BB962C8B-B14F-4D97-AF65-F5344CB8AC3E}">
        <p14:creationId xmlns:p14="http://schemas.microsoft.com/office/powerpoint/2010/main" val="687629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1AEF2273-732B-D5D8-EDCF-B23BDF68A0DE}"/>
              </a:ext>
            </a:extLst>
          </p:cNvPr>
          <p:cNvSpPr>
            <a:spLocks noChangeArrowheads="1"/>
          </p:cNvSpPr>
          <p:nvPr/>
        </p:nvSpPr>
        <p:spPr bwMode="auto">
          <a:xfrm>
            <a:off x="1490663" y="260351"/>
            <a:ext cx="9144001"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en-AU" altLang="en-US" sz="4000" b="1">
                <a:latin typeface="Arial" panose="020B0604020202020204" pitchFamily="34" charset="0"/>
                <a:cs typeface="Arial" panose="020B0604020202020204" pitchFamily="34" charset="0"/>
              </a:rPr>
              <a:t>Traumatic Loneliness</a:t>
            </a:r>
          </a:p>
        </p:txBody>
      </p:sp>
      <p:sp>
        <p:nvSpPr>
          <p:cNvPr id="107523" name="Line 18">
            <a:extLst>
              <a:ext uri="{FF2B5EF4-FFF2-40B4-BE49-F238E27FC236}">
                <a16:creationId xmlns:a16="http://schemas.microsoft.com/office/drawing/2014/main" id="{1E5641D5-0A56-5E64-4107-379827C9FCE5}"/>
              </a:ext>
            </a:extLst>
          </p:cNvPr>
          <p:cNvSpPr>
            <a:spLocks noChangeShapeType="1"/>
          </p:cNvSpPr>
          <p:nvPr/>
        </p:nvSpPr>
        <p:spPr bwMode="auto">
          <a:xfrm>
            <a:off x="1774825" y="4763"/>
            <a:ext cx="8642350" cy="0"/>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en-AU"/>
          </a:p>
        </p:txBody>
      </p:sp>
      <p:graphicFrame>
        <p:nvGraphicFramePr>
          <p:cNvPr id="107530" name="TextBox 1">
            <a:extLst>
              <a:ext uri="{FF2B5EF4-FFF2-40B4-BE49-F238E27FC236}">
                <a16:creationId xmlns:a16="http://schemas.microsoft.com/office/drawing/2014/main" id="{91C8AAA7-A0C4-BB05-BB85-14DBDDD6D180}"/>
              </a:ext>
            </a:extLst>
          </p:cNvPr>
          <p:cNvGraphicFramePr/>
          <p:nvPr/>
        </p:nvGraphicFramePr>
        <p:xfrm>
          <a:off x="2279650" y="1557338"/>
          <a:ext cx="7848600" cy="501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a:extLst>
              <a:ext uri="{FF2B5EF4-FFF2-40B4-BE49-F238E27FC236}">
                <a16:creationId xmlns:a16="http://schemas.microsoft.com/office/drawing/2014/main" id="{AC8D87D3-346C-2717-1280-76FE7501357B}"/>
              </a:ext>
            </a:extLst>
          </p:cNvPr>
          <p:cNvSpPr>
            <a:spLocks noChangeArrowheads="1"/>
          </p:cNvSpPr>
          <p:nvPr/>
        </p:nvSpPr>
        <p:spPr bwMode="auto">
          <a:xfrm>
            <a:off x="1" y="1"/>
            <a:ext cx="12292148" cy="1268413"/>
          </a:xfrm>
          <a:prstGeom prst="rect">
            <a:avLst/>
          </a:prstGeom>
          <a:solidFill>
            <a:srgbClr val="009999"/>
          </a:solidFill>
          <a:ln w="28575">
            <a:noFill/>
            <a:miter lim="800000"/>
            <a:headEnd/>
            <a:tailEnd/>
          </a:ln>
        </p:spPr>
        <p:txBody>
          <a:bodyPr anchor="ctr"/>
          <a:lstStyle/>
          <a:p>
            <a:pPr algn="ctr">
              <a:defRPr/>
            </a:pPr>
            <a:r>
              <a:rPr lang="en-AU" sz="4000" b="1" dirty="0">
                <a:solidFill>
                  <a:prstClr val="white"/>
                </a:solidFill>
                <a:latin typeface="Calibri"/>
              </a:rPr>
              <a:t>Recovery</a:t>
            </a:r>
          </a:p>
        </p:txBody>
      </p:sp>
      <p:sp>
        <p:nvSpPr>
          <p:cNvPr id="2" name="TextBox 1">
            <a:extLst>
              <a:ext uri="{FF2B5EF4-FFF2-40B4-BE49-F238E27FC236}">
                <a16:creationId xmlns:a16="http://schemas.microsoft.com/office/drawing/2014/main" id="{4972DAEA-16B8-8BA0-570B-295B7FAEDCA5}"/>
              </a:ext>
            </a:extLst>
          </p:cNvPr>
          <p:cNvSpPr txBox="1"/>
          <p:nvPr/>
        </p:nvSpPr>
        <p:spPr>
          <a:xfrm>
            <a:off x="3503613" y="1127126"/>
            <a:ext cx="4824412" cy="862013"/>
          </a:xfrm>
          <a:prstGeom prst="rect">
            <a:avLst/>
          </a:prstGeom>
          <a:noFill/>
        </p:spPr>
        <p:txBody>
          <a:bodyPr>
            <a:spAutoFit/>
          </a:bodyPr>
          <a:lstStyle/>
          <a:p>
            <a:pPr algn="ctr">
              <a:defRPr/>
            </a:pPr>
            <a:endParaRPr lang="en-AU" sz="3200" b="1" dirty="0">
              <a:solidFill>
                <a:prstClr val="black"/>
              </a:solidFill>
              <a:latin typeface="Calibri"/>
            </a:endParaRPr>
          </a:p>
          <a:p>
            <a:pPr algn="ctr">
              <a:defRPr/>
            </a:pPr>
            <a:endParaRPr lang="en-AU" dirty="0">
              <a:solidFill>
                <a:prstClr val="black"/>
              </a:solidFill>
              <a:latin typeface="Calibri"/>
            </a:endParaRPr>
          </a:p>
        </p:txBody>
      </p:sp>
      <p:cxnSp>
        <p:nvCxnSpPr>
          <p:cNvPr id="4" name="Straight Arrow Connector 3">
            <a:extLst>
              <a:ext uri="{FF2B5EF4-FFF2-40B4-BE49-F238E27FC236}">
                <a16:creationId xmlns:a16="http://schemas.microsoft.com/office/drawing/2014/main" id="{98D28978-94AE-5602-C429-8E1A36077227}"/>
              </a:ext>
            </a:extLst>
          </p:cNvPr>
          <p:cNvCxnSpPr/>
          <p:nvPr/>
        </p:nvCxnSpPr>
        <p:spPr>
          <a:xfrm flipV="1">
            <a:off x="2927350" y="2420939"/>
            <a:ext cx="2305050" cy="2592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72B8B964-489E-897D-937C-F2C8CFEBB128}"/>
              </a:ext>
            </a:extLst>
          </p:cNvPr>
          <p:cNvSpPr/>
          <p:nvPr/>
        </p:nvSpPr>
        <p:spPr>
          <a:xfrm>
            <a:off x="5568950" y="2200276"/>
            <a:ext cx="2857500" cy="3470275"/>
          </a:xfrm>
          <a:custGeom>
            <a:avLst/>
            <a:gdLst>
              <a:gd name="connsiteX0" fmla="*/ 1475559 w 2857607"/>
              <a:gd name="connsiteY0" fmla="*/ 3469802 h 3469802"/>
              <a:gd name="connsiteX1" fmla="*/ 1513137 w 2857607"/>
              <a:gd name="connsiteY1" fmla="*/ 3031391 h 3469802"/>
              <a:gd name="connsiteX2" fmla="*/ 1538189 w 2857607"/>
              <a:gd name="connsiteY2" fmla="*/ 2943708 h 3469802"/>
              <a:gd name="connsiteX3" fmla="*/ 1600819 w 2857607"/>
              <a:gd name="connsiteY3" fmla="*/ 2755818 h 3469802"/>
              <a:gd name="connsiteX4" fmla="*/ 1663449 w 2857607"/>
              <a:gd name="connsiteY4" fmla="*/ 2492771 h 3469802"/>
              <a:gd name="connsiteX5" fmla="*/ 1688502 w 2857607"/>
              <a:gd name="connsiteY5" fmla="*/ 2430141 h 3469802"/>
              <a:gd name="connsiteX6" fmla="*/ 1726080 w 2857607"/>
              <a:gd name="connsiteY6" fmla="*/ 2267303 h 3469802"/>
              <a:gd name="connsiteX7" fmla="*/ 1751132 w 2857607"/>
              <a:gd name="connsiteY7" fmla="*/ 2192147 h 3469802"/>
              <a:gd name="connsiteX8" fmla="*/ 1776184 w 2857607"/>
              <a:gd name="connsiteY8" fmla="*/ 2091939 h 3469802"/>
              <a:gd name="connsiteX9" fmla="*/ 1801236 w 2857607"/>
              <a:gd name="connsiteY9" fmla="*/ 2029308 h 3469802"/>
              <a:gd name="connsiteX10" fmla="*/ 1838814 w 2857607"/>
              <a:gd name="connsiteY10" fmla="*/ 1853944 h 3469802"/>
              <a:gd name="connsiteX11" fmla="*/ 1863866 w 2857607"/>
              <a:gd name="connsiteY11" fmla="*/ 1816366 h 3469802"/>
              <a:gd name="connsiteX12" fmla="*/ 1888918 w 2857607"/>
              <a:gd name="connsiteY12" fmla="*/ 1728684 h 3469802"/>
              <a:gd name="connsiteX13" fmla="*/ 1913970 w 2857607"/>
              <a:gd name="connsiteY13" fmla="*/ 1691106 h 3469802"/>
              <a:gd name="connsiteX14" fmla="*/ 1939022 w 2857607"/>
              <a:gd name="connsiteY14" fmla="*/ 1615949 h 3469802"/>
              <a:gd name="connsiteX15" fmla="*/ 1976600 w 2857607"/>
              <a:gd name="connsiteY15" fmla="*/ 1553319 h 3469802"/>
              <a:gd name="connsiteX16" fmla="*/ 2039230 w 2857607"/>
              <a:gd name="connsiteY16" fmla="*/ 1415533 h 3469802"/>
              <a:gd name="connsiteX17" fmla="*/ 2064282 w 2857607"/>
              <a:gd name="connsiteY17" fmla="*/ 1678580 h 3469802"/>
              <a:gd name="connsiteX18" fmla="*/ 2101860 w 2857607"/>
              <a:gd name="connsiteY18" fmla="*/ 1766262 h 3469802"/>
              <a:gd name="connsiteX19" fmla="*/ 2114386 w 2857607"/>
              <a:gd name="connsiteY19" fmla="*/ 1803840 h 3469802"/>
              <a:gd name="connsiteX20" fmla="*/ 2089334 w 2857607"/>
              <a:gd name="connsiteY20" fmla="*/ 1891522 h 3469802"/>
              <a:gd name="connsiteX21" fmla="*/ 2001652 w 2857607"/>
              <a:gd name="connsiteY21" fmla="*/ 1991730 h 3469802"/>
              <a:gd name="connsiteX22" fmla="*/ 1951548 w 2857607"/>
              <a:gd name="connsiteY22" fmla="*/ 2029308 h 3469802"/>
              <a:gd name="connsiteX23" fmla="*/ 1876392 w 2857607"/>
              <a:gd name="connsiteY23" fmla="*/ 2066886 h 3469802"/>
              <a:gd name="connsiteX24" fmla="*/ 1776184 w 2857607"/>
              <a:gd name="connsiteY24" fmla="*/ 2116991 h 3469802"/>
              <a:gd name="connsiteX25" fmla="*/ 1738606 w 2857607"/>
              <a:gd name="connsiteY25" fmla="*/ 2091939 h 3469802"/>
              <a:gd name="connsiteX26" fmla="*/ 1650923 w 2857607"/>
              <a:gd name="connsiteY26" fmla="*/ 1991730 h 3469802"/>
              <a:gd name="connsiteX27" fmla="*/ 1625871 w 2857607"/>
              <a:gd name="connsiteY27" fmla="*/ 1941626 h 3469802"/>
              <a:gd name="connsiteX28" fmla="*/ 1663449 w 2857607"/>
              <a:gd name="connsiteY28" fmla="*/ 1791314 h 3469802"/>
              <a:gd name="connsiteX29" fmla="*/ 1688502 w 2857607"/>
              <a:gd name="connsiteY29" fmla="*/ 1728684 h 3469802"/>
              <a:gd name="connsiteX30" fmla="*/ 1751132 w 2857607"/>
              <a:gd name="connsiteY30" fmla="*/ 1678580 h 3469802"/>
              <a:gd name="connsiteX31" fmla="*/ 1788710 w 2857607"/>
              <a:gd name="connsiteY31" fmla="*/ 1615949 h 3469802"/>
              <a:gd name="connsiteX32" fmla="*/ 1826288 w 2857607"/>
              <a:gd name="connsiteY32" fmla="*/ 1540793 h 3469802"/>
              <a:gd name="connsiteX33" fmla="*/ 1939022 w 2857607"/>
              <a:gd name="connsiteY33" fmla="*/ 1365429 h 3469802"/>
              <a:gd name="connsiteX34" fmla="*/ 1964074 w 2857607"/>
              <a:gd name="connsiteY34" fmla="*/ 1327851 h 3469802"/>
              <a:gd name="connsiteX35" fmla="*/ 2064282 w 2857607"/>
              <a:gd name="connsiteY35" fmla="*/ 1215117 h 3469802"/>
              <a:gd name="connsiteX36" fmla="*/ 2139439 w 2857607"/>
              <a:gd name="connsiteY36" fmla="*/ 1202591 h 3469802"/>
              <a:gd name="connsiteX37" fmla="*/ 2202069 w 2857607"/>
              <a:gd name="connsiteY37" fmla="*/ 1177539 h 3469802"/>
              <a:gd name="connsiteX38" fmla="*/ 2289751 w 2857607"/>
              <a:gd name="connsiteY38" fmla="*/ 1127434 h 3469802"/>
              <a:gd name="connsiteX39" fmla="*/ 2377433 w 2857607"/>
              <a:gd name="connsiteY39" fmla="*/ 1102382 h 3469802"/>
              <a:gd name="connsiteX40" fmla="*/ 2577849 w 2857607"/>
              <a:gd name="connsiteY40" fmla="*/ 1052278 h 3469802"/>
              <a:gd name="connsiteX41" fmla="*/ 2602902 w 2857607"/>
              <a:gd name="connsiteY41" fmla="*/ 1139960 h 3469802"/>
              <a:gd name="connsiteX42" fmla="*/ 2615428 w 2857607"/>
              <a:gd name="connsiteY42" fmla="*/ 1190065 h 3469802"/>
              <a:gd name="connsiteX43" fmla="*/ 2602902 w 2857607"/>
              <a:gd name="connsiteY43" fmla="*/ 1540793 h 3469802"/>
              <a:gd name="connsiteX44" fmla="*/ 2515219 w 2857607"/>
              <a:gd name="connsiteY44" fmla="*/ 1641002 h 3469802"/>
              <a:gd name="connsiteX45" fmla="*/ 2452589 w 2857607"/>
              <a:gd name="connsiteY45" fmla="*/ 1678580 h 3469802"/>
              <a:gd name="connsiteX46" fmla="*/ 2327329 w 2857607"/>
              <a:gd name="connsiteY46" fmla="*/ 1741210 h 3469802"/>
              <a:gd name="connsiteX47" fmla="*/ 2252173 w 2857607"/>
              <a:gd name="connsiteY47" fmla="*/ 1778788 h 3469802"/>
              <a:gd name="connsiteX48" fmla="*/ 2076808 w 2857607"/>
              <a:gd name="connsiteY48" fmla="*/ 1853944 h 3469802"/>
              <a:gd name="connsiteX49" fmla="*/ 1876392 w 2857607"/>
              <a:gd name="connsiteY49" fmla="*/ 1929100 h 3469802"/>
              <a:gd name="connsiteX50" fmla="*/ 1801236 w 2857607"/>
              <a:gd name="connsiteY50" fmla="*/ 1991730 h 3469802"/>
              <a:gd name="connsiteX51" fmla="*/ 1650923 w 2857607"/>
              <a:gd name="connsiteY51" fmla="*/ 2179621 h 3469802"/>
              <a:gd name="connsiteX52" fmla="*/ 1625871 w 2857607"/>
              <a:gd name="connsiteY52" fmla="*/ 2242251 h 3469802"/>
              <a:gd name="connsiteX53" fmla="*/ 1588293 w 2857607"/>
              <a:gd name="connsiteY53" fmla="*/ 2317407 h 3469802"/>
              <a:gd name="connsiteX54" fmla="*/ 1575767 w 2857607"/>
              <a:gd name="connsiteY54" fmla="*/ 2417615 h 3469802"/>
              <a:gd name="connsiteX55" fmla="*/ 1563241 w 2857607"/>
              <a:gd name="connsiteY55" fmla="*/ 2492771 h 3469802"/>
              <a:gd name="connsiteX56" fmla="*/ 1550715 w 2857607"/>
              <a:gd name="connsiteY56" fmla="*/ 2668136 h 3469802"/>
              <a:gd name="connsiteX57" fmla="*/ 1538189 w 2857607"/>
              <a:gd name="connsiteY57" fmla="*/ 2618032 h 3469802"/>
              <a:gd name="connsiteX58" fmla="*/ 1500611 w 2857607"/>
              <a:gd name="connsiteY58" fmla="*/ 2492771 h 3469802"/>
              <a:gd name="connsiteX59" fmla="*/ 1475559 w 2857607"/>
              <a:gd name="connsiteY59" fmla="*/ 2380037 h 3469802"/>
              <a:gd name="connsiteX60" fmla="*/ 1387877 w 2857607"/>
              <a:gd name="connsiteY60" fmla="*/ 2229725 h 3469802"/>
              <a:gd name="connsiteX61" fmla="*/ 1275143 w 2857607"/>
              <a:gd name="connsiteY61" fmla="*/ 2004256 h 3469802"/>
              <a:gd name="connsiteX62" fmla="*/ 1187460 w 2857607"/>
              <a:gd name="connsiteY62" fmla="*/ 1878996 h 3469802"/>
              <a:gd name="connsiteX63" fmla="*/ 1174934 w 2857607"/>
              <a:gd name="connsiteY63" fmla="*/ 1841418 h 3469802"/>
              <a:gd name="connsiteX64" fmla="*/ 1149882 w 2857607"/>
              <a:gd name="connsiteY64" fmla="*/ 1728684 h 3469802"/>
              <a:gd name="connsiteX65" fmla="*/ 1162408 w 2857607"/>
              <a:gd name="connsiteY65" fmla="*/ 1465637 h 3469802"/>
              <a:gd name="connsiteX66" fmla="*/ 1199986 w 2857607"/>
              <a:gd name="connsiteY66" fmla="*/ 1340377 h 3469802"/>
              <a:gd name="connsiteX67" fmla="*/ 1250091 w 2857607"/>
              <a:gd name="connsiteY67" fmla="*/ 1290273 h 3469802"/>
              <a:gd name="connsiteX68" fmla="*/ 1287669 w 2857607"/>
              <a:gd name="connsiteY68" fmla="*/ 1277747 h 3469802"/>
              <a:gd name="connsiteX69" fmla="*/ 1475559 w 2857607"/>
              <a:gd name="connsiteY69" fmla="*/ 1290273 h 3469802"/>
              <a:gd name="connsiteX70" fmla="*/ 1550715 w 2857607"/>
              <a:gd name="connsiteY70" fmla="*/ 1327851 h 3469802"/>
              <a:gd name="connsiteX71" fmla="*/ 1638397 w 2857607"/>
              <a:gd name="connsiteY71" fmla="*/ 1352903 h 3469802"/>
              <a:gd name="connsiteX72" fmla="*/ 1863866 w 2857607"/>
              <a:gd name="connsiteY72" fmla="*/ 1453111 h 3469802"/>
              <a:gd name="connsiteX73" fmla="*/ 1964074 w 2857607"/>
              <a:gd name="connsiteY73" fmla="*/ 1490689 h 3469802"/>
              <a:gd name="connsiteX74" fmla="*/ 2101860 w 2857607"/>
              <a:gd name="connsiteY74" fmla="*/ 1615949 h 3469802"/>
              <a:gd name="connsiteX75" fmla="*/ 2151965 w 2857607"/>
              <a:gd name="connsiteY75" fmla="*/ 1703632 h 3469802"/>
              <a:gd name="connsiteX76" fmla="*/ 2189543 w 2857607"/>
              <a:gd name="connsiteY76" fmla="*/ 1753736 h 3469802"/>
              <a:gd name="connsiteX77" fmla="*/ 2227121 w 2857607"/>
              <a:gd name="connsiteY77" fmla="*/ 1866470 h 3469802"/>
              <a:gd name="connsiteX78" fmla="*/ 2264699 w 2857607"/>
              <a:gd name="connsiteY78" fmla="*/ 1966678 h 3469802"/>
              <a:gd name="connsiteX79" fmla="*/ 2289751 w 2857607"/>
              <a:gd name="connsiteY79" fmla="*/ 2116991 h 3469802"/>
              <a:gd name="connsiteX80" fmla="*/ 2302277 w 2857607"/>
              <a:gd name="connsiteY80" fmla="*/ 2154569 h 3469802"/>
              <a:gd name="connsiteX81" fmla="*/ 2314803 w 2857607"/>
              <a:gd name="connsiteY81" fmla="*/ 2217199 h 3469802"/>
              <a:gd name="connsiteX82" fmla="*/ 2302277 w 2857607"/>
              <a:gd name="connsiteY82" fmla="*/ 2254777 h 3469802"/>
              <a:gd name="connsiteX83" fmla="*/ 2026704 w 2857607"/>
              <a:gd name="connsiteY83" fmla="*/ 2242251 h 3469802"/>
              <a:gd name="connsiteX84" fmla="*/ 1976600 w 2857607"/>
              <a:gd name="connsiteY84" fmla="*/ 2229725 h 3469802"/>
              <a:gd name="connsiteX85" fmla="*/ 1776184 w 2857607"/>
              <a:gd name="connsiteY85" fmla="*/ 2217199 h 3469802"/>
              <a:gd name="connsiteX86" fmla="*/ 1738606 w 2857607"/>
              <a:gd name="connsiteY86" fmla="*/ 2192147 h 3469802"/>
              <a:gd name="connsiteX87" fmla="*/ 1513137 w 2857607"/>
              <a:gd name="connsiteY87" fmla="*/ 2217199 h 3469802"/>
              <a:gd name="connsiteX88" fmla="*/ 1437981 w 2857607"/>
              <a:gd name="connsiteY88" fmla="*/ 2254777 h 3469802"/>
              <a:gd name="connsiteX89" fmla="*/ 1425455 w 2857607"/>
              <a:gd name="connsiteY89" fmla="*/ 2292355 h 3469802"/>
              <a:gd name="connsiteX90" fmla="*/ 1525663 w 2857607"/>
              <a:gd name="connsiteY90" fmla="*/ 2317407 h 3469802"/>
              <a:gd name="connsiteX91" fmla="*/ 1675975 w 2857607"/>
              <a:gd name="connsiteY91" fmla="*/ 2342459 h 3469802"/>
              <a:gd name="connsiteX92" fmla="*/ 2602902 w 2857607"/>
              <a:gd name="connsiteY92" fmla="*/ 2405089 h 3469802"/>
              <a:gd name="connsiteX93" fmla="*/ 2853422 w 2857607"/>
              <a:gd name="connsiteY93" fmla="*/ 2405089 h 3469802"/>
              <a:gd name="connsiteX94" fmla="*/ 2840896 w 2857607"/>
              <a:gd name="connsiteY94" fmla="*/ 2367511 h 3469802"/>
              <a:gd name="connsiteX95" fmla="*/ 2803318 w 2857607"/>
              <a:gd name="connsiteY95" fmla="*/ 2342459 h 3469802"/>
              <a:gd name="connsiteX96" fmla="*/ 2690584 w 2857607"/>
              <a:gd name="connsiteY96" fmla="*/ 2317407 h 3469802"/>
              <a:gd name="connsiteX97" fmla="*/ 2602902 w 2857607"/>
              <a:gd name="connsiteY97" fmla="*/ 2304881 h 3469802"/>
              <a:gd name="connsiteX98" fmla="*/ 2001652 w 2857607"/>
              <a:gd name="connsiteY98" fmla="*/ 2267303 h 3469802"/>
              <a:gd name="connsiteX99" fmla="*/ 1174934 w 2857607"/>
              <a:gd name="connsiteY99" fmla="*/ 2229725 h 3469802"/>
              <a:gd name="connsiteX100" fmla="*/ 849258 w 2857607"/>
              <a:gd name="connsiteY100" fmla="*/ 2254777 h 3469802"/>
              <a:gd name="connsiteX101" fmla="*/ 648841 w 2857607"/>
              <a:gd name="connsiteY101" fmla="*/ 2317407 h 3469802"/>
              <a:gd name="connsiteX102" fmla="*/ 661367 w 2857607"/>
              <a:gd name="connsiteY102" fmla="*/ 2392563 h 3469802"/>
              <a:gd name="connsiteX103" fmla="*/ 723997 w 2857607"/>
              <a:gd name="connsiteY103" fmla="*/ 2430141 h 3469802"/>
              <a:gd name="connsiteX104" fmla="*/ 924414 w 2857607"/>
              <a:gd name="connsiteY104" fmla="*/ 2480245 h 3469802"/>
              <a:gd name="connsiteX105" fmla="*/ 1037148 w 2857607"/>
              <a:gd name="connsiteY105" fmla="*/ 2517823 h 3469802"/>
              <a:gd name="connsiteX106" fmla="*/ 1137356 w 2857607"/>
              <a:gd name="connsiteY106" fmla="*/ 2542876 h 3469802"/>
              <a:gd name="connsiteX107" fmla="*/ 1262617 w 2857607"/>
              <a:gd name="connsiteY107" fmla="*/ 2580454 h 3469802"/>
              <a:gd name="connsiteX108" fmla="*/ 1525663 w 2857607"/>
              <a:gd name="connsiteY108" fmla="*/ 2655610 h 3469802"/>
              <a:gd name="connsiteX109" fmla="*/ 1325247 w 2857607"/>
              <a:gd name="connsiteY109" fmla="*/ 2693188 h 3469802"/>
              <a:gd name="connsiteX110" fmla="*/ 1362825 w 2857607"/>
              <a:gd name="connsiteY110" fmla="*/ 2743292 h 3469802"/>
              <a:gd name="connsiteX111" fmla="*/ 1926496 w 2857607"/>
              <a:gd name="connsiteY111" fmla="*/ 2730766 h 3469802"/>
              <a:gd name="connsiteX112" fmla="*/ 1989126 w 2857607"/>
              <a:gd name="connsiteY112" fmla="*/ 2718240 h 3469802"/>
              <a:gd name="connsiteX113" fmla="*/ 2026704 w 2857607"/>
              <a:gd name="connsiteY113" fmla="*/ 2693188 h 3469802"/>
              <a:gd name="connsiteX114" fmla="*/ 1613345 w 2857607"/>
              <a:gd name="connsiteY114" fmla="*/ 2718240 h 3469802"/>
              <a:gd name="connsiteX115" fmla="*/ 1400403 w 2857607"/>
              <a:gd name="connsiteY115" fmla="*/ 2743292 h 3469802"/>
              <a:gd name="connsiteX116" fmla="*/ 1437981 w 2857607"/>
              <a:gd name="connsiteY116" fmla="*/ 2730766 h 3469802"/>
              <a:gd name="connsiteX117" fmla="*/ 1863866 w 2857607"/>
              <a:gd name="connsiteY117" fmla="*/ 2743292 h 3469802"/>
              <a:gd name="connsiteX118" fmla="*/ 1688502 w 2857607"/>
              <a:gd name="connsiteY118" fmla="*/ 2768344 h 3469802"/>
              <a:gd name="connsiteX119" fmla="*/ 1513137 w 2857607"/>
              <a:gd name="connsiteY119" fmla="*/ 2780870 h 3469802"/>
              <a:gd name="connsiteX120" fmla="*/ 1162408 w 2857607"/>
              <a:gd name="connsiteY120" fmla="*/ 2818448 h 3469802"/>
              <a:gd name="connsiteX121" fmla="*/ 949466 w 2857607"/>
              <a:gd name="connsiteY121" fmla="*/ 2856026 h 3469802"/>
              <a:gd name="connsiteX122" fmla="*/ 661367 w 2857607"/>
              <a:gd name="connsiteY122" fmla="*/ 2881078 h 3469802"/>
              <a:gd name="connsiteX123" fmla="*/ 573685 w 2857607"/>
              <a:gd name="connsiteY123" fmla="*/ 2906130 h 3469802"/>
              <a:gd name="connsiteX124" fmla="*/ 711471 w 2857607"/>
              <a:gd name="connsiteY124" fmla="*/ 2918656 h 3469802"/>
              <a:gd name="connsiteX125" fmla="*/ 1275143 w 2857607"/>
              <a:gd name="connsiteY125" fmla="*/ 2993813 h 3469802"/>
              <a:gd name="connsiteX126" fmla="*/ 1813762 w 2857607"/>
              <a:gd name="connsiteY126" fmla="*/ 2981286 h 3469802"/>
              <a:gd name="connsiteX127" fmla="*/ 1763658 w 2857607"/>
              <a:gd name="connsiteY127" fmla="*/ 2993813 h 3469802"/>
              <a:gd name="connsiteX128" fmla="*/ 1851340 w 2857607"/>
              <a:gd name="connsiteY128" fmla="*/ 2943708 h 3469802"/>
              <a:gd name="connsiteX129" fmla="*/ 1788710 w 2857607"/>
              <a:gd name="connsiteY129" fmla="*/ 2856026 h 3469802"/>
              <a:gd name="connsiteX130" fmla="*/ 1187460 w 2857607"/>
              <a:gd name="connsiteY130" fmla="*/ 2793396 h 3469802"/>
              <a:gd name="connsiteX131" fmla="*/ 523581 w 2857607"/>
              <a:gd name="connsiteY131" fmla="*/ 2718240 h 3469802"/>
              <a:gd name="connsiteX132" fmla="*/ 260534 w 2857607"/>
              <a:gd name="connsiteY132" fmla="*/ 2680662 h 3469802"/>
              <a:gd name="connsiteX133" fmla="*/ 10014 w 2857607"/>
              <a:gd name="connsiteY133" fmla="*/ 2655610 h 3469802"/>
              <a:gd name="connsiteX134" fmla="*/ 160326 w 2857607"/>
              <a:gd name="connsiteY134" fmla="*/ 2668136 h 3469802"/>
              <a:gd name="connsiteX135" fmla="*/ 273060 w 2857607"/>
              <a:gd name="connsiteY135" fmla="*/ 2680662 h 3469802"/>
              <a:gd name="connsiteX136" fmla="*/ 523581 w 2857607"/>
              <a:gd name="connsiteY136" fmla="*/ 2705714 h 3469802"/>
              <a:gd name="connsiteX137" fmla="*/ 786628 w 2857607"/>
              <a:gd name="connsiteY137" fmla="*/ 2743292 h 3469802"/>
              <a:gd name="connsiteX138" fmla="*/ 874310 w 2857607"/>
              <a:gd name="connsiteY138" fmla="*/ 2768344 h 3469802"/>
              <a:gd name="connsiteX139" fmla="*/ 987044 w 2857607"/>
              <a:gd name="connsiteY139" fmla="*/ 2780870 h 3469802"/>
              <a:gd name="connsiteX140" fmla="*/ 1199986 w 2857607"/>
              <a:gd name="connsiteY140" fmla="*/ 2843500 h 3469802"/>
              <a:gd name="connsiteX141" fmla="*/ 1362825 w 2857607"/>
              <a:gd name="connsiteY141" fmla="*/ 2881078 h 3469802"/>
              <a:gd name="connsiteX142" fmla="*/ 1412929 w 2857607"/>
              <a:gd name="connsiteY142" fmla="*/ 2893604 h 3469802"/>
              <a:gd name="connsiteX143" fmla="*/ 1375351 w 2857607"/>
              <a:gd name="connsiteY143" fmla="*/ 2918656 h 3469802"/>
              <a:gd name="connsiteX144" fmla="*/ 1300195 w 2857607"/>
              <a:gd name="connsiteY144" fmla="*/ 2943708 h 3469802"/>
              <a:gd name="connsiteX145" fmla="*/ 1876392 w 2857607"/>
              <a:gd name="connsiteY145" fmla="*/ 2931182 h 3469802"/>
              <a:gd name="connsiteX146" fmla="*/ 2427537 w 2857607"/>
              <a:gd name="connsiteY146" fmla="*/ 2856026 h 3469802"/>
              <a:gd name="connsiteX147" fmla="*/ 2502693 w 2857607"/>
              <a:gd name="connsiteY147" fmla="*/ 2830974 h 3469802"/>
              <a:gd name="connsiteX148" fmla="*/ 2465115 w 2857607"/>
              <a:gd name="connsiteY148" fmla="*/ 2805922 h 3469802"/>
              <a:gd name="connsiteX149" fmla="*/ 2402485 w 2857607"/>
              <a:gd name="connsiteY149" fmla="*/ 2793396 h 3469802"/>
              <a:gd name="connsiteX150" fmla="*/ 2239647 w 2857607"/>
              <a:gd name="connsiteY150" fmla="*/ 2768344 h 3469802"/>
              <a:gd name="connsiteX151" fmla="*/ 1726080 w 2857607"/>
              <a:gd name="connsiteY151" fmla="*/ 2755818 h 3469802"/>
              <a:gd name="connsiteX152" fmla="*/ 1588293 w 2857607"/>
              <a:gd name="connsiteY152" fmla="*/ 2743292 h 3469802"/>
              <a:gd name="connsiteX153" fmla="*/ 1425455 w 2857607"/>
              <a:gd name="connsiteY153" fmla="*/ 2730766 h 3469802"/>
              <a:gd name="connsiteX154" fmla="*/ 1174934 w 2857607"/>
              <a:gd name="connsiteY154" fmla="*/ 2705714 h 3469802"/>
              <a:gd name="connsiteX155" fmla="*/ 761575 w 2857607"/>
              <a:gd name="connsiteY155" fmla="*/ 2668136 h 3469802"/>
              <a:gd name="connsiteX156" fmla="*/ 799154 w 2857607"/>
              <a:gd name="connsiteY156" fmla="*/ 2643084 h 3469802"/>
              <a:gd name="connsiteX157" fmla="*/ 924414 w 2857607"/>
              <a:gd name="connsiteY157" fmla="*/ 2655610 h 3469802"/>
              <a:gd name="connsiteX158" fmla="*/ 1225039 w 2857607"/>
              <a:gd name="connsiteY158" fmla="*/ 2643084 h 3469802"/>
              <a:gd name="connsiteX159" fmla="*/ 1350299 w 2857607"/>
              <a:gd name="connsiteY159" fmla="*/ 2618032 h 3469802"/>
              <a:gd name="connsiteX160" fmla="*/ 1387877 w 2857607"/>
              <a:gd name="connsiteY160" fmla="*/ 2605506 h 3469802"/>
              <a:gd name="connsiteX161" fmla="*/ 1475559 w 2857607"/>
              <a:gd name="connsiteY161" fmla="*/ 2580454 h 3469802"/>
              <a:gd name="connsiteX162" fmla="*/ 1926496 w 2857607"/>
              <a:gd name="connsiteY162" fmla="*/ 2492771 h 3469802"/>
              <a:gd name="connsiteX163" fmla="*/ 2214595 w 2857607"/>
              <a:gd name="connsiteY163" fmla="*/ 2430141 h 3469802"/>
              <a:gd name="connsiteX164" fmla="*/ 2126912 w 2857607"/>
              <a:gd name="connsiteY164" fmla="*/ 2405089 h 3469802"/>
              <a:gd name="connsiteX165" fmla="*/ 1838814 w 2857607"/>
              <a:gd name="connsiteY165" fmla="*/ 2417615 h 3469802"/>
              <a:gd name="connsiteX166" fmla="*/ 1801236 w 2857607"/>
              <a:gd name="connsiteY166" fmla="*/ 2430141 h 3469802"/>
              <a:gd name="connsiteX167" fmla="*/ 1738606 w 2857607"/>
              <a:gd name="connsiteY167" fmla="*/ 2442667 h 3469802"/>
              <a:gd name="connsiteX168" fmla="*/ 1663449 w 2857607"/>
              <a:gd name="connsiteY168" fmla="*/ 2405089 h 3469802"/>
              <a:gd name="connsiteX169" fmla="*/ 1688502 w 2857607"/>
              <a:gd name="connsiteY169" fmla="*/ 2380037 h 3469802"/>
              <a:gd name="connsiteX170" fmla="*/ 1713554 w 2857607"/>
              <a:gd name="connsiteY170" fmla="*/ 2329933 h 3469802"/>
              <a:gd name="connsiteX171" fmla="*/ 1726080 w 2857607"/>
              <a:gd name="connsiteY171" fmla="*/ 2292355 h 3469802"/>
              <a:gd name="connsiteX172" fmla="*/ 1776184 w 2857607"/>
              <a:gd name="connsiteY172" fmla="*/ 2204673 h 3469802"/>
              <a:gd name="connsiteX173" fmla="*/ 1801236 w 2857607"/>
              <a:gd name="connsiteY173" fmla="*/ 2079413 h 3469802"/>
              <a:gd name="connsiteX174" fmla="*/ 1813762 w 2857607"/>
              <a:gd name="connsiteY174" fmla="*/ 2029308 h 3469802"/>
              <a:gd name="connsiteX175" fmla="*/ 1838814 w 2857607"/>
              <a:gd name="connsiteY175" fmla="*/ 1991730 h 3469802"/>
              <a:gd name="connsiteX176" fmla="*/ 1801236 w 2857607"/>
              <a:gd name="connsiteY176" fmla="*/ 1578371 h 3469802"/>
              <a:gd name="connsiteX177" fmla="*/ 1776184 w 2857607"/>
              <a:gd name="connsiteY177" fmla="*/ 1390481 h 3469802"/>
              <a:gd name="connsiteX178" fmla="*/ 1763658 w 2857607"/>
              <a:gd name="connsiteY178" fmla="*/ 1428059 h 3469802"/>
              <a:gd name="connsiteX179" fmla="*/ 1726080 w 2857607"/>
              <a:gd name="connsiteY179" fmla="*/ 1528267 h 3469802"/>
              <a:gd name="connsiteX180" fmla="*/ 1713554 w 2857607"/>
              <a:gd name="connsiteY180" fmla="*/ 1590897 h 3469802"/>
              <a:gd name="connsiteX181" fmla="*/ 1738606 w 2857607"/>
              <a:gd name="connsiteY181" fmla="*/ 1878996 h 3469802"/>
              <a:gd name="connsiteX182" fmla="*/ 1751132 w 2857607"/>
              <a:gd name="connsiteY182" fmla="*/ 1916574 h 3469802"/>
              <a:gd name="connsiteX183" fmla="*/ 1901444 w 2857607"/>
              <a:gd name="connsiteY183" fmla="*/ 1853944 h 3469802"/>
              <a:gd name="connsiteX184" fmla="*/ 2051756 w 2857607"/>
              <a:gd name="connsiteY184" fmla="*/ 1791314 h 3469802"/>
              <a:gd name="connsiteX185" fmla="*/ 2227121 w 2857607"/>
              <a:gd name="connsiteY185" fmla="*/ 1753736 h 3469802"/>
              <a:gd name="connsiteX186" fmla="*/ 2314803 w 2857607"/>
              <a:gd name="connsiteY186" fmla="*/ 1716158 h 3469802"/>
              <a:gd name="connsiteX187" fmla="*/ 2352381 w 2857607"/>
              <a:gd name="connsiteY187" fmla="*/ 1666054 h 3469802"/>
              <a:gd name="connsiteX188" fmla="*/ 2440063 w 2857607"/>
              <a:gd name="connsiteY188" fmla="*/ 1528267 h 3469802"/>
              <a:gd name="connsiteX189" fmla="*/ 2452589 w 2857607"/>
              <a:gd name="connsiteY189" fmla="*/ 1478163 h 3469802"/>
              <a:gd name="connsiteX190" fmla="*/ 2477641 w 2857607"/>
              <a:gd name="connsiteY190" fmla="*/ 1390481 h 3469802"/>
              <a:gd name="connsiteX191" fmla="*/ 2427537 w 2857607"/>
              <a:gd name="connsiteY191" fmla="*/ 1252695 h 3469802"/>
              <a:gd name="connsiteX192" fmla="*/ 2389959 w 2857607"/>
              <a:gd name="connsiteY192" fmla="*/ 1240169 h 3469802"/>
              <a:gd name="connsiteX193" fmla="*/ 2327329 w 2857607"/>
              <a:gd name="connsiteY193" fmla="*/ 1202591 h 3469802"/>
              <a:gd name="connsiteX194" fmla="*/ 2214595 w 2857607"/>
              <a:gd name="connsiteY194" fmla="*/ 1177539 h 3469802"/>
              <a:gd name="connsiteX195" fmla="*/ 2051756 w 2857607"/>
              <a:gd name="connsiteY195" fmla="*/ 1152486 h 3469802"/>
              <a:gd name="connsiteX196" fmla="*/ 1901444 w 2857607"/>
              <a:gd name="connsiteY196" fmla="*/ 1165013 h 3469802"/>
              <a:gd name="connsiteX197" fmla="*/ 1863866 w 2857607"/>
              <a:gd name="connsiteY197" fmla="*/ 1177539 h 3469802"/>
              <a:gd name="connsiteX198" fmla="*/ 1776184 w 2857607"/>
              <a:gd name="connsiteY198" fmla="*/ 1215117 h 3469802"/>
              <a:gd name="connsiteX199" fmla="*/ 1675975 w 2857607"/>
              <a:gd name="connsiteY199" fmla="*/ 1377955 h 3469802"/>
              <a:gd name="connsiteX200" fmla="*/ 1663449 w 2857607"/>
              <a:gd name="connsiteY200" fmla="*/ 1453111 h 3469802"/>
              <a:gd name="connsiteX201" fmla="*/ 1688502 w 2857607"/>
              <a:gd name="connsiteY201" fmla="*/ 1628476 h 3469802"/>
              <a:gd name="connsiteX202" fmla="*/ 1751132 w 2857607"/>
              <a:gd name="connsiteY202" fmla="*/ 1653528 h 3469802"/>
              <a:gd name="connsiteX203" fmla="*/ 2051756 w 2857607"/>
              <a:gd name="connsiteY203" fmla="*/ 1628476 h 3469802"/>
              <a:gd name="connsiteX204" fmla="*/ 2239647 w 2857607"/>
              <a:gd name="connsiteY204" fmla="*/ 1503215 h 3469802"/>
              <a:gd name="connsiteX205" fmla="*/ 2327329 w 2857607"/>
              <a:gd name="connsiteY205" fmla="*/ 1352903 h 3469802"/>
              <a:gd name="connsiteX206" fmla="*/ 2364907 w 2857607"/>
              <a:gd name="connsiteY206" fmla="*/ 651445 h 3469802"/>
              <a:gd name="connsiteX207" fmla="*/ 2389959 w 2857607"/>
              <a:gd name="connsiteY207" fmla="*/ 601341 h 3469802"/>
              <a:gd name="connsiteX208" fmla="*/ 2239647 w 2857607"/>
              <a:gd name="connsiteY208" fmla="*/ 676497 h 3469802"/>
              <a:gd name="connsiteX209" fmla="*/ 2064282 w 2857607"/>
              <a:gd name="connsiteY209" fmla="*/ 789232 h 3469802"/>
              <a:gd name="connsiteX210" fmla="*/ 2001652 w 2857607"/>
              <a:gd name="connsiteY210" fmla="*/ 839336 h 3469802"/>
              <a:gd name="connsiteX211" fmla="*/ 1863866 w 2857607"/>
              <a:gd name="connsiteY211" fmla="*/ 1039752 h 3469802"/>
              <a:gd name="connsiteX212" fmla="*/ 1851340 w 2857607"/>
              <a:gd name="connsiteY212" fmla="*/ 1077330 h 3469802"/>
              <a:gd name="connsiteX213" fmla="*/ 1863866 w 2857607"/>
              <a:gd name="connsiteY213" fmla="*/ 1202591 h 3469802"/>
              <a:gd name="connsiteX214" fmla="*/ 1939022 w 2857607"/>
              <a:gd name="connsiteY214" fmla="*/ 1190065 h 3469802"/>
              <a:gd name="connsiteX215" fmla="*/ 2202069 w 2857607"/>
              <a:gd name="connsiteY215" fmla="*/ 1089856 h 3469802"/>
              <a:gd name="connsiteX216" fmla="*/ 2389959 w 2857607"/>
              <a:gd name="connsiteY216" fmla="*/ 977122 h 3469802"/>
              <a:gd name="connsiteX217" fmla="*/ 2565323 w 2857607"/>
              <a:gd name="connsiteY217" fmla="*/ 851862 h 3469802"/>
              <a:gd name="connsiteX218" fmla="*/ 2665532 w 2857607"/>
              <a:gd name="connsiteY218" fmla="*/ 701549 h 3469802"/>
              <a:gd name="connsiteX219" fmla="*/ 2653006 w 2857607"/>
              <a:gd name="connsiteY219" fmla="*/ 663971 h 3469802"/>
              <a:gd name="connsiteX220" fmla="*/ 2590375 w 2857607"/>
              <a:gd name="connsiteY220" fmla="*/ 651445 h 3469802"/>
              <a:gd name="connsiteX221" fmla="*/ 2552797 w 2857607"/>
              <a:gd name="connsiteY221" fmla="*/ 626393 h 3469802"/>
              <a:gd name="connsiteX222" fmla="*/ 2540271 w 2857607"/>
              <a:gd name="connsiteY222" fmla="*/ 588815 h 3469802"/>
              <a:gd name="connsiteX223" fmla="*/ 2552797 w 2857607"/>
              <a:gd name="connsiteY223" fmla="*/ 425977 h 3469802"/>
              <a:gd name="connsiteX224" fmla="*/ 2577849 w 2857607"/>
              <a:gd name="connsiteY224" fmla="*/ 350821 h 3469802"/>
              <a:gd name="connsiteX225" fmla="*/ 2590375 w 2857607"/>
              <a:gd name="connsiteY225" fmla="*/ 313243 h 3469802"/>
              <a:gd name="connsiteX226" fmla="*/ 2640480 w 2857607"/>
              <a:gd name="connsiteY226" fmla="*/ 238086 h 3469802"/>
              <a:gd name="connsiteX227" fmla="*/ 2665532 w 2857607"/>
              <a:gd name="connsiteY227" fmla="*/ 200508 h 3469802"/>
              <a:gd name="connsiteX228" fmla="*/ 2703110 w 2857607"/>
              <a:gd name="connsiteY228" fmla="*/ 112826 h 3469802"/>
              <a:gd name="connsiteX229" fmla="*/ 2728162 w 2857607"/>
              <a:gd name="connsiteY229" fmla="*/ 37670 h 3469802"/>
              <a:gd name="connsiteX230" fmla="*/ 2715636 w 2857607"/>
              <a:gd name="connsiteY230" fmla="*/ 92 h 3469802"/>
              <a:gd name="connsiteX231" fmla="*/ 2640480 w 2857607"/>
              <a:gd name="connsiteY231" fmla="*/ 50196 h 3469802"/>
              <a:gd name="connsiteX232" fmla="*/ 2565323 w 2857607"/>
              <a:gd name="connsiteY232" fmla="*/ 87774 h 3469802"/>
              <a:gd name="connsiteX233" fmla="*/ 2590375 w 2857607"/>
              <a:gd name="connsiteY233" fmla="*/ 125352 h 3469802"/>
              <a:gd name="connsiteX234" fmla="*/ 2627954 w 2857607"/>
              <a:gd name="connsiteY234" fmla="*/ 137878 h 3469802"/>
              <a:gd name="connsiteX235" fmla="*/ 2678058 w 2857607"/>
              <a:gd name="connsiteY235" fmla="*/ 162930 h 3469802"/>
              <a:gd name="connsiteX236" fmla="*/ 2753214 w 2857607"/>
              <a:gd name="connsiteY236" fmla="*/ 187982 h 3469802"/>
              <a:gd name="connsiteX237" fmla="*/ 2740688 w 2857607"/>
              <a:gd name="connsiteY237" fmla="*/ 150404 h 3469802"/>
              <a:gd name="connsiteX238" fmla="*/ 2715636 w 2857607"/>
              <a:gd name="connsiteY238" fmla="*/ 112826 h 3469802"/>
              <a:gd name="connsiteX239" fmla="*/ 2715636 w 2857607"/>
              <a:gd name="connsiteY239" fmla="*/ 50196 h 346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2857607" h="3469802">
                <a:moveTo>
                  <a:pt x="1475559" y="3469802"/>
                </a:moveTo>
                <a:cubicBezTo>
                  <a:pt x="1488085" y="3323665"/>
                  <a:pt x="1495798" y="3177035"/>
                  <a:pt x="1513137" y="3031391"/>
                </a:cubicBezTo>
                <a:cubicBezTo>
                  <a:pt x="1516730" y="3001207"/>
                  <a:pt x="1530357" y="2973079"/>
                  <a:pt x="1538189" y="2943708"/>
                </a:cubicBezTo>
                <a:cubicBezTo>
                  <a:pt x="1576735" y="2799161"/>
                  <a:pt x="1544339" y="2887605"/>
                  <a:pt x="1600819" y="2755818"/>
                </a:cubicBezTo>
                <a:cubicBezTo>
                  <a:pt x="1619484" y="2625164"/>
                  <a:pt x="1610297" y="2661084"/>
                  <a:pt x="1663449" y="2492771"/>
                </a:cubicBezTo>
                <a:cubicBezTo>
                  <a:pt x="1670220" y="2471330"/>
                  <a:pt x="1681889" y="2451632"/>
                  <a:pt x="1688502" y="2430141"/>
                </a:cubicBezTo>
                <a:cubicBezTo>
                  <a:pt x="1764085" y="2184500"/>
                  <a:pt x="1678749" y="2440851"/>
                  <a:pt x="1726080" y="2267303"/>
                </a:cubicBezTo>
                <a:cubicBezTo>
                  <a:pt x="1733028" y="2241826"/>
                  <a:pt x="1743877" y="2217538"/>
                  <a:pt x="1751132" y="2192147"/>
                </a:cubicBezTo>
                <a:cubicBezTo>
                  <a:pt x="1760591" y="2159041"/>
                  <a:pt x="1766058" y="2124847"/>
                  <a:pt x="1776184" y="2091939"/>
                </a:cubicBezTo>
                <a:cubicBezTo>
                  <a:pt x="1782797" y="2070448"/>
                  <a:pt x="1795514" y="2051053"/>
                  <a:pt x="1801236" y="2029308"/>
                </a:cubicBezTo>
                <a:cubicBezTo>
                  <a:pt x="1816450" y="1971495"/>
                  <a:pt x="1821946" y="1911296"/>
                  <a:pt x="1838814" y="1853944"/>
                </a:cubicBezTo>
                <a:cubicBezTo>
                  <a:pt x="1843062" y="1839501"/>
                  <a:pt x="1857133" y="1829831"/>
                  <a:pt x="1863866" y="1816366"/>
                </a:cubicBezTo>
                <a:cubicBezTo>
                  <a:pt x="1888241" y="1767615"/>
                  <a:pt x="1864838" y="1784871"/>
                  <a:pt x="1888918" y="1728684"/>
                </a:cubicBezTo>
                <a:cubicBezTo>
                  <a:pt x="1894848" y="1714847"/>
                  <a:pt x="1905619" y="1703632"/>
                  <a:pt x="1913970" y="1691106"/>
                </a:cubicBezTo>
                <a:cubicBezTo>
                  <a:pt x="1922321" y="1666054"/>
                  <a:pt x="1928095" y="1639989"/>
                  <a:pt x="1939022" y="1615949"/>
                </a:cubicBezTo>
                <a:cubicBezTo>
                  <a:pt x="1949096" y="1593785"/>
                  <a:pt x="1965057" y="1574755"/>
                  <a:pt x="1976600" y="1553319"/>
                </a:cubicBezTo>
                <a:cubicBezTo>
                  <a:pt x="2025608" y="1462305"/>
                  <a:pt x="2017370" y="1481114"/>
                  <a:pt x="2039230" y="1415533"/>
                </a:cubicBezTo>
                <a:cubicBezTo>
                  <a:pt x="2077594" y="1530625"/>
                  <a:pt x="2039422" y="1405124"/>
                  <a:pt x="2064282" y="1678580"/>
                </a:cubicBezTo>
                <a:cubicBezTo>
                  <a:pt x="2070075" y="1742305"/>
                  <a:pt x="2076339" y="1715221"/>
                  <a:pt x="2101860" y="1766262"/>
                </a:cubicBezTo>
                <a:cubicBezTo>
                  <a:pt x="2107765" y="1778072"/>
                  <a:pt x="2110211" y="1791314"/>
                  <a:pt x="2114386" y="1803840"/>
                </a:cubicBezTo>
                <a:cubicBezTo>
                  <a:pt x="2106035" y="1833067"/>
                  <a:pt x="2102072" y="1863923"/>
                  <a:pt x="2089334" y="1891522"/>
                </a:cubicBezTo>
                <a:cubicBezTo>
                  <a:pt x="2053604" y="1968937"/>
                  <a:pt x="2052920" y="1955110"/>
                  <a:pt x="2001652" y="1991730"/>
                </a:cubicBezTo>
                <a:cubicBezTo>
                  <a:pt x="1984664" y="2003864"/>
                  <a:pt x="1969450" y="2018567"/>
                  <a:pt x="1951548" y="2029308"/>
                </a:cubicBezTo>
                <a:cubicBezTo>
                  <a:pt x="1927530" y="2043719"/>
                  <a:pt x="1900981" y="2053474"/>
                  <a:pt x="1876392" y="2066886"/>
                </a:cubicBezTo>
                <a:cubicBezTo>
                  <a:pt x="1783422" y="2117598"/>
                  <a:pt x="1847173" y="2093328"/>
                  <a:pt x="1776184" y="2116991"/>
                </a:cubicBezTo>
                <a:cubicBezTo>
                  <a:pt x="1763658" y="2108640"/>
                  <a:pt x="1750361" y="2101344"/>
                  <a:pt x="1738606" y="2091939"/>
                </a:cubicBezTo>
                <a:cubicBezTo>
                  <a:pt x="1715050" y="2073094"/>
                  <a:pt x="1653312" y="1995142"/>
                  <a:pt x="1650923" y="1991730"/>
                </a:cubicBezTo>
                <a:cubicBezTo>
                  <a:pt x="1640215" y="1976433"/>
                  <a:pt x="1634222" y="1958327"/>
                  <a:pt x="1625871" y="1941626"/>
                </a:cubicBezTo>
                <a:cubicBezTo>
                  <a:pt x="1638397" y="1891522"/>
                  <a:pt x="1648876" y="1840861"/>
                  <a:pt x="1663449" y="1791314"/>
                </a:cubicBezTo>
                <a:cubicBezTo>
                  <a:pt x="1669794" y="1769743"/>
                  <a:pt x="1674697" y="1746432"/>
                  <a:pt x="1688502" y="1728684"/>
                </a:cubicBezTo>
                <a:cubicBezTo>
                  <a:pt x="1704916" y="1707581"/>
                  <a:pt x="1730255" y="1695281"/>
                  <a:pt x="1751132" y="1678580"/>
                </a:cubicBezTo>
                <a:cubicBezTo>
                  <a:pt x="1763658" y="1657703"/>
                  <a:pt x="1777052" y="1637323"/>
                  <a:pt x="1788710" y="1615949"/>
                </a:cubicBezTo>
                <a:cubicBezTo>
                  <a:pt x="1802122" y="1591360"/>
                  <a:pt x="1811877" y="1564811"/>
                  <a:pt x="1826288" y="1540793"/>
                </a:cubicBezTo>
                <a:cubicBezTo>
                  <a:pt x="1862041" y="1481205"/>
                  <a:pt x="1901271" y="1423772"/>
                  <a:pt x="1939022" y="1365429"/>
                </a:cubicBezTo>
                <a:cubicBezTo>
                  <a:pt x="1947200" y="1352790"/>
                  <a:pt x="1955723" y="1340377"/>
                  <a:pt x="1964074" y="1327851"/>
                </a:cubicBezTo>
                <a:cubicBezTo>
                  <a:pt x="1992206" y="1285653"/>
                  <a:pt x="2017482" y="1242417"/>
                  <a:pt x="2064282" y="1215117"/>
                </a:cubicBezTo>
                <a:cubicBezTo>
                  <a:pt x="2086220" y="1202320"/>
                  <a:pt x="2114387" y="1206766"/>
                  <a:pt x="2139439" y="1202591"/>
                </a:cubicBezTo>
                <a:cubicBezTo>
                  <a:pt x="2160316" y="1194240"/>
                  <a:pt x="2181958" y="1187595"/>
                  <a:pt x="2202069" y="1177539"/>
                </a:cubicBezTo>
                <a:cubicBezTo>
                  <a:pt x="2232178" y="1162484"/>
                  <a:pt x="2258810" y="1140695"/>
                  <a:pt x="2289751" y="1127434"/>
                </a:cubicBezTo>
                <a:cubicBezTo>
                  <a:pt x="2317690" y="1115460"/>
                  <a:pt x="2348020" y="1110055"/>
                  <a:pt x="2377433" y="1102382"/>
                </a:cubicBezTo>
                <a:cubicBezTo>
                  <a:pt x="2444064" y="1085000"/>
                  <a:pt x="2577849" y="1052278"/>
                  <a:pt x="2577849" y="1052278"/>
                </a:cubicBezTo>
                <a:cubicBezTo>
                  <a:pt x="2586200" y="1081505"/>
                  <a:pt x="2594904" y="1110634"/>
                  <a:pt x="2602902" y="1139960"/>
                </a:cubicBezTo>
                <a:cubicBezTo>
                  <a:pt x="2607432" y="1156569"/>
                  <a:pt x="2615428" y="1172849"/>
                  <a:pt x="2615428" y="1190065"/>
                </a:cubicBezTo>
                <a:cubicBezTo>
                  <a:pt x="2615428" y="1307049"/>
                  <a:pt x="2613822" y="1424320"/>
                  <a:pt x="2602902" y="1540793"/>
                </a:cubicBezTo>
                <a:cubicBezTo>
                  <a:pt x="2598616" y="1586510"/>
                  <a:pt x="2545577" y="1619751"/>
                  <a:pt x="2515219" y="1641002"/>
                </a:cubicBezTo>
                <a:cubicBezTo>
                  <a:pt x="2495274" y="1654964"/>
                  <a:pt x="2474071" y="1667123"/>
                  <a:pt x="2452589" y="1678580"/>
                </a:cubicBezTo>
                <a:cubicBezTo>
                  <a:pt x="2411399" y="1700548"/>
                  <a:pt x="2369082" y="1720333"/>
                  <a:pt x="2327329" y="1741210"/>
                </a:cubicBezTo>
                <a:cubicBezTo>
                  <a:pt x="2302277" y="1753736"/>
                  <a:pt x="2276657" y="1765186"/>
                  <a:pt x="2252173" y="1778788"/>
                </a:cubicBezTo>
                <a:cubicBezTo>
                  <a:pt x="2120828" y="1851758"/>
                  <a:pt x="2181592" y="1832988"/>
                  <a:pt x="2076808" y="1853944"/>
                </a:cubicBezTo>
                <a:cubicBezTo>
                  <a:pt x="1945804" y="1919446"/>
                  <a:pt x="2012830" y="1894990"/>
                  <a:pt x="1876392" y="1929100"/>
                </a:cubicBezTo>
                <a:cubicBezTo>
                  <a:pt x="1851340" y="1949977"/>
                  <a:pt x="1824295" y="1968671"/>
                  <a:pt x="1801236" y="1991730"/>
                </a:cubicBezTo>
                <a:cubicBezTo>
                  <a:pt x="1768472" y="2024494"/>
                  <a:pt x="1673723" y="2142571"/>
                  <a:pt x="1650923" y="2179621"/>
                </a:cubicBezTo>
                <a:cubicBezTo>
                  <a:pt x="1639139" y="2198770"/>
                  <a:pt x="1635927" y="2222140"/>
                  <a:pt x="1625871" y="2242251"/>
                </a:cubicBezTo>
                <a:cubicBezTo>
                  <a:pt x="1577307" y="2339379"/>
                  <a:pt x="1619777" y="2222954"/>
                  <a:pt x="1588293" y="2317407"/>
                </a:cubicBezTo>
                <a:cubicBezTo>
                  <a:pt x="1584118" y="2350810"/>
                  <a:pt x="1580528" y="2384291"/>
                  <a:pt x="1575767" y="2417615"/>
                </a:cubicBezTo>
                <a:cubicBezTo>
                  <a:pt x="1572175" y="2442757"/>
                  <a:pt x="1565768" y="2467499"/>
                  <a:pt x="1563241" y="2492771"/>
                </a:cubicBezTo>
                <a:cubicBezTo>
                  <a:pt x="1557410" y="2551084"/>
                  <a:pt x="1554890" y="2609681"/>
                  <a:pt x="1550715" y="2668136"/>
                </a:cubicBezTo>
                <a:cubicBezTo>
                  <a:pt x="1546540" y="2651435"/>
                  <a:pt x="1543136" y="2634521"/>
                  <a:pt x="1538189" y="2618032"/>
                </a:cubicBezTo>
                <a:cubicBezTo>
                  <a:pt x="1507205" y="2514753"/>
                  <a:pt x="1519859" y="2576182"/>
                  <a:pt x="1500611" y="2492771"/>
                </a:cubicBezTo>
                <a:cubicBezTo>
                  <a:pt x="1491955" y="2455262"/>
                  <a:pt x="1487732" y="2416556"/>
                  <a:pt x="1475559" y="2380037"/>
                </a:cubicBezTo>
                <a:cubicBezTo>
                  <a:pt x="1450434" y="2304663"/>
                  <a:pt x="1425656" y="2299472"/>
                  <a:pt x="1387877" y="2229725"/>
                </a:cubicBezTo>
                <a:cubicBezTo>
                  <a:pt x="1347856" y="2155840"/>
                  <a:pt x="1321753" y="2074171"/>
                  <a:pt x="1275143" y="2004256"/>
                </a:cubicBezTo>
                <a:cubicBezTo>
                  <a:pt x="1213459" y="1911729"/>
                  <a:pt x="1243105" y="1953187"/>
                  <a:pt x="1187460" y="1878996"/>
                </a:cubicBezTo>
                <a:cubicBezTo>
                  <a:pt x="1183285" y="1866470"/>
                  <a:pt x="1178561" y="1854114"/>
                  <a:pt x="1174934" y="1841418"/>
                </a:cubicBezTo>
                <a:cubicBezTo>
                  <a:pt x="1163141" y="1800142"/>
                  <a:pt x="1158492" y="1771734"/>
                  <a:pt x="1149882" y="1728684"/>
                </a:cubicBezTo>
                <a:cubicBezTo>
                  <a:pt x="1154057" y="1641002"/>
                  <a:pt x="1155675" y="1553160"/>
                  <a:pt x="1162408" y="1465637"/>
                </a:cubicBezTo>
                <a:cubicBezTo>
                  <a:pt x="1164849" y="1433909"/>
                  <a:pt x="1182336" y="1366852"/>
                  <a:pt x="1199986" y="1340377"/>
                </a:cubicBezTo>
                <a:cubicBezTo>
                  <a:pt x="1213088" y="1320724"/>
                  <a:pt x="1230871" y="1304001"/>
                  <a:pt x="1250091" y="1290273"/>
                </a:cubicBezTo>
                <a:cubicBezTo>
                  <a:pt x="1260835" y="1282599"/>
                  <a:pt x="1275143" y="1281922"/>
                  <a:pt x="1287669" y="1277747"/>
                </a:cubicBezTo>
                <a:cubicBezTo>
                  <a:pt x="1350299" y="1281922"/>
                  <a:pt x="1413899" y="1278528"/>
                  <a:pt x="1475559" y="1290273"/>
                </a:cubicBezTo>
                <a:cubicBezTo>
                  <a:pt x="1503073" y="1295514"/>
                  <a:pt x="1524573" y="1317796"/>
                  <a:pt x="1550715" y="1327851"/>
                </a:cubicBezTo>
                <a:cubicBezTo>
                  <a:pt x="1579086" y="1338763"/>
                  <a:pt x="1610174" y="1341614"/>
                  <a:pt x="1638397" y="1352903"/>
                </a:cubicBezTo>
                <a:cubicBezTo>
                  <a:pt x="1714759" y="1383448"/>
                  <a:pt x="1784077" y="1433164"/>
                  <a:pt x="1863866" y="1453111"/>
                </a:cubicBezTo>
                <a:cubicBezTo>
                  <a:pt x="1897577" y="1461539"/>
                  <a:pt x="1936002" y="1467295"/>
                  <a:pt x="1964074" y="1490689"/>
                </a:cubicBezTo>
                <a:cubicBezTo>
                  <a:pt x="2185780" y="1675444"/>
                  <a:pt x="1989650" y="1541142"/>
                  <a:pt x="2101860" y="1615949"/>
                </a:cubicBezTo>
                <a:cubicBezTo>
                  <a:pt x="2118562" y="1645177"/>
                  <a:pt x="2133892" y="1675232"/>
                  <a:pt x="2151965" y="1703632"/>
                </a:cubicBezTo>
                <a:cubicBezTo>
                  <a:pt x="2163173" y="1721245"/>
                  <a:pt x="2180794" y="1734781"/>
                  <a:pt x="2189543" y="1753736"/>
                </a:cubicBezTo>
                <a:cubicBezTo>
                  <a:pt x="2206142" y="1789701"/>
                  <a:pt x="2212410" y="1829692"/>
                  <a:pt x="2227121" y="1866470"/>
                </a:cubicBezTo>
                <a:cubicBezTo>
                  <a:pt x="2257077" y="1941359"/>
                  <a:pt x="2245063" y="1907769"/>
                  <a:pt x="2264699" y="1966678"/>
                </a:cubicBezTo>
                <a:cubicBezTo>
                  <a:pt x="2273050" y="2016782"/>
                  <a:pt x="2279789" y="2067182"/>
                  <a:pt x="2289751" y="2116991"/>
                </a:cubicBezTo>
                <a:cubicBezTo>
                  <a:pt x="2292340" y="2129938"/>
                  <a:pt x="2299075" y="2141760"/>
                  <a:pt x="2302277" y="2154569"/>
                </a:cubicBezTo>
                <a:cubicBezTo>
                  <a:pt x="2307441" y="2175223"/>
                  <a:pt x="2310628" y="2196322"/>
                  <a:pt x="2314803" y="2217199"/>
                </a:cubicBezTo>
                <a:cubicBezTo>
                  <a:pt x="2310628" y="2229725"/>
                  <a:pt x="2315431" y="2253633"/>
                  <a:pt x="2302277" y="2254777"/>
                </a:cubicBezTo>
                <a:cubicBezTo>
                  <a:pt x="2210670" y="2262743"/>
                  <a:pt x="2118386" y="2249303"/>
                  <a:pt x="2026704" y="2242251"/>
                </a:cubicBezTo>
                <a:cubicBezTo>
                  <a:pt x="2009539" y="2240931"/>
                  <a:pt x="1993730" y="2231438"/>
                  <a:pt x="1976600" y="2229725"/>
                </a:cubicBezTo>
                <a:cubicBezTo>
                  <a:pt x="1909997" y="2223065"/>
                  <a:pt x="1842989" y="2221374"/>
                  <a:pt x="1776184" y="2217199"/>
                </a:cubicBezTo>
                <a:cubicBezTo>
                  <a:pt x="1763658" y="2208848"/>
                  <a:pt x="1753616" y="2193302"/>
                  <a:pt x="1738606" y="2192147"/>
                </a:cubicBezTo>
                <a:cubicBezTo>
                  <a:pt x="1718950" y="2190635"/>
                  <a:pt x="1543394" y="2213417"/>
                  <a:pt x="1513137" y="2217199"/>
                </a:cubicBezTo>
                <a:cubicBezTo>
                  <a:pt x="1488085" y="2229725"/>
                  <a:pt x="1459247" y="2236549"/>
                  <a:pt x="1437981" y="2254777"/>
                </a:cubicBezTo>
                <a:cubicBezTo>
                  <a:pt x="1427956" y="2263370"/>
                  <a:pt x="1414711" y="2284681"/>
                  <a:pt x="1425455" y="2292355"/>
                </a:cubicBezTo>
                <a:cubicBezTo>
                  <a:pt x="1453472" y="2312367"/>
                  <a:pt x="1491901" y="2310655"/>
                  <a:pt x="1525663" y="2317407"/>
                </a:cubicBezTo>
                <a:cubicBezTo>
                  <a:pt x="1575472" y="2327369"/>
                  <a:pt x="1625556" y="2336285"/>
                  <a:pt x="1675975" y="2342459"/>
                </a:cubicBezTo>
                <a:cubicBezTo>
                  <a:pt x="2200342" y="2406667"/>
                  <a:pt x="2076350" y="2390858"/>
                  <a:pt x="2602902" y="2405089"/>
                </a:cubicBezTo>
                <a:cubicBezTo>
                  <a:pt x="2651051" y="2409466"/>
                  <a:pt x="2799210" y="2432195"/>
                  <a:pt x="2853422" y="2405089"/>
                </a:cubicBezTo>
                <a:cubicBezTo>
                  <a:pt x="2865232" y="2399184"/>
                  <a:pt x="2849144" y="2377821"/>
                  <a:pt x="2840896" y="2367511"/>
                </a:cubicBezTo>
                <a:cubicBezTo>
                  <a:pt x="2831492" y="2355756"/>
                  <a:pt x="2817600" y="2347220"/>
                  <a:pt x="2803318" y="2342459"/>
                </a:cubicBezTo>
                <a:cubicBezTo>
                  <a:pt x="2766799" y="2330286"/>
                  <a:pt x="2728419" y="2324501"/>
                  <a:pt x="2690584" y="2317407"/>
                </a:cubicBezTo>
                <a:cubicBezTo>
                  <a:pt x="2661566" y="2311966"/>
                  <a:pt x="2632258" y="2308026"/>
                  <a:pt x="2602902" y="2304881"/>
                </a:cubicBezTo>
                <a:cubicBezTo>
                  <a:pt x="2291291" y="2271494"/>
                  <a:pt x="2346237" y="2280065"/>
                  <a:pt x="2001652" y="2267303"/>
                </a:cubicBezTo>
                <a:cubicBezTo>
                  <a:pt x="1682730" y="2242771"/>
                  <a:pt x="1518863" y="2224514"/>
                  <a:pt x="1174934" y="2229725"/>
                </a:cubicBezTo>
                <a:cubicBezTo>
                  <a:pt x="1066067" y="2231374"/>
                  <a:pt x="957817" y="2246426"/>
                  <a:pt x="849258" y="2254777"/>
                </a:cubicBezTo>
                <a:cubicBezTo>
                  <a:pt x="782452" y="2275654"/>
                  <a:pt x="637334" y="2248368"/>
                  <a:pt x="648841" y="2317407"/>
                </a:cubicBezTo>
                <a:cubicBezTo>
                  <a:pt x="653016" y="2342459"/>
                  <a:pt x="647279" y="2371431"/>
                  <a:pt x="661367" y="2392563"/>
                </a:cubicBezTo>
                <a:cubicBezTo>
                  <a:pt x="674872" y="2412820"/>
                  <a:pt x="700900" y="2422442"/>
                  <a:pt x="723997" y="2430141"/>
                </a:cubicBezTo>
                <a:cubicBezTo>
                  <a:pt x="789325" y="2451917"/>
                  <a:pt x="858103" y="2461678"/>
                  <a:pt x="924414" y="2480245"/>
                </a:cubicBezTo>
                <a:cubicBezTo>
                  <a:pt x="962558" y="2490925"/>
                  <a:pt x="999147" y="2506646"/>
                  <a:pt x="1037148" y="2517823"/>
                </a:cubicBezTo>
                <a:cubicBezTo>
                  <a:pt x="1070180" y="2527538"/>
                  <a:pt x="1104181" y="2533661"/>
                  <a:pt x="1137356" y="2542876"/>
                </a:cubicBezTo>
                <a:cubicBezTo>
                  <a:pt x="1179358" y="2554543"/>
                  <a:pt x="1220524" y="2569121"/>
                  <a:pt x="1262617" y="2580454"/>
                </a:cubicBezTo>
                <a:cubicBezTo>
                  <a:pt x="1517526" y="2649083"/>
                  <a:pt x="1388426" y="2600715"/>
                  <a:pt x="1525663" y="2655610"/>
                </a:cubicBezTo>
                <a:cubicBezTo>
                  <a:pt x="1410699" y="2693931"/>
                  <a:pt x="1476783" y="2678034"/>
                  <a:pt x="1325247" y="2693188"/>
                </a:cubicBezTo>
                <a:cubicBezTo>
                  <a:pt x="1295682" y="2737536"/>
                  <a:pt x="1275114" y="2743292"/>
                  <a:pt x="1362825" y="2743292"/>
                </a:cubicBezTo>
                <a:cubicBezTo>
                  <a:pt x="1550762" y="2743292"/>
                  <a:pt x="1738606" y="2734941"/>
                  <a:pt x="1926496" y="2730766"/>
                </a:cubicBezTo>
                <a:cubicBezTo>
                  <a:pt x="1947373" y="2726591"/>
                  <a:pt x="1969191" y="2725715"/>
                  <a:pt x="1989126" y="2718240"/>
                </a:cubicBezTo>
                <a:cubicBezTo>
                  <a:pt x="2003222" y="2712954"/>
                  <a:pt x="2041758" y="2693188"/>
                  <a:pt x="2026704" y="2693188"/>
                </a:cubicBezTo>
                <a:cubicBezTo>
                  <a:pt x="1888665" y="2693188"/>
                  <a:pt x="1751131" y="2709889"/>
                  <a:pt x="1613345" y="2718240"/>
                </a:cubicBezTo>
                <a:cubicBezTo>
                  <a:pt x="1541685" y="2730183"/>
                  <a:pt x="1474530" y="2743292"/>
                  <a:pt x="1400403" y="2743292"/>
                </a:cubicBezTo>
                <a:cubicBezTo>
                  <a:pt x="1387199" y="2743292"/>
                  <a:pt x="1425455" y="2734941"/>
                  <a:pt x="1437981" y="2730766"/>
                </a:cubicBezTo>
                <a:lnTo>
                  <a:pt x="1863866" y="2743292"/>
                </a:lnTo>
                <a:cubicBezTo>
                  <a:pt x="1922261" y="2752051"/>
                  <a:pt x="1747214" y="2762053"/>
                  <a:pt x="1688502" y="2768344"/>
                </a:cubicBezTo>
                <a:cubicBezTo>
                  <a:pt x="1630232" y="2774587"/>
                  <a:pt x="1571477" y="2775314"/>
                  <a:pt x="1513137" y="2780870"/>
                </a:cubicBezTo>
                <a:cubicBezTo>
                  <a:pt x="1396088" y="2792017"/>
                  <a:pt x="1278955" y="2802908"/>
                  <a:pt x="1162408" y="2818448"/>
                </a:cubicBezTo>
                <a:cubicBezTo>
                  <a:pt x="1090963" y="2827974"/>
                  <a:pt x="1020987" y="2847086"/>
                  <a:pt x="949466" y="2856026"/>
                </a:cubicBezTo>
                <a:cubicBezTo>
                  <a:pt x="853815" y="2867982"/>
                  <a:pt x="661367" y="2881078"/>
                  <a:pt x="661367" y="2881078"/>
                </a:cubicBezTo>
                <a:cubicBezTo>
                  <a:pt x="632140" y="2889429"/>
                  <a:pt x="549367" y="2887892"/>
                  <a:pt x="573685" y="2906130"/>
                </a:cubicBezTo>
                <a:cubicBezTo>
                  <a:pt x="610579" y="2933801"/>
                  <a:pt x="665709" y="2912936"/>
                  <a:pt x="711471" y="2918656"/>
                </a:cubicBezTo>
                <a:lnTo>
                  <a:pt x="1275143" y="2993813"/>
                </a:lnTo>
                <a:cubicBezTo>
                  <a:pt x="1454683" y="2989637"/>
                  <a:pt x="1634174" y="2981286"/>
                  <a:pt x="1813762" y="2981286"/>
                </a:cubicBezTo>
                <a:cubicBezTo>
                  <a:pt x="1830977" y="2981286"/>
                  <a:pt x="1751485" y="3005986"/>
                  <a:pt x="1763658" y="2993813"/>
                </a:cubicBezTo>
                <a:cubicBezTo>
                  <a:pt x="1787461" y="2970010"/>
                  <a:pt x="1822113" y="2960410"/>
                  <a:pt x="1851340" y="2943708"/>
                </a:cubicBezTo>
                <a:cubicBezTo>
                  <a:pt x="1865938" y="2885315"/>
                  <a:pt x="1886945" y="2870579"/>
                  <a:pt x="1788710" y="2856026"/>
                </a:cubicBezTo>
                <a:cubicBezTo>
                  <a:pt x="1589384" y="2826496"/>
                  <a:pt x="1387682" y="2816063"/>
                  <a:pt x="1187460" y="2793396"/>
                </a:cubicBezTo>
                <a:cubicBezTo>
                  <a:pt x="966167" y="2768344"/>
                  <a:pt x="744049" y="2749735"/>
                  <a:pt x="523581" y="2718240"/>
                </a:cubicBezTo>
                <a:cubicBezTo>
                  <a:pt x="435899" y="2705714"/>
                  <a:pt x="348455" y="2691384"/>
                  <a:pt x="260534" y="2680662"/>
                </a:cubicBezTo>
                <a:cubicBezTo>
                  <a:pt x="177228" y="2670503"/>
                  <a:pt x="93289" y="2666019"/>
                  <a:pt x="10014" y="2655610"/>
                </a:cubicBezTo>
                <a:cubicBezTo>
                  <a:pt x="-39875" y="2649374"/>
                  <a:pt x="110275" y="2663369"/>
                  <a:pt x="160326" y="2668136"/>
                </a:cubicBezTo>
                <a:cubicBezTo>
                  <a:pt x="197965" y="2671721"/>
                  <a:pt x="235451" y="2676771"/>
                  <a:pt x="273060" y="2680662"/>
                </a:cubicBezTo>
                <a:cubicBezTo>
                  <a:pt x="356538" y="2689298"/>
                  <a:pt x="440275" y="2695555"/>
                  <a:pt x="523581" y="2705714"/>
                </a:cubicBezTo>
                <a:cubicBezTo>
                  <a:pt x="611502" y="2716436"/>
                  <a:pt x="786628" y="2743292"/>
                  <a:pt x="786628" y="2743292"/>
                </a:cubicBezTo>
                <a:cubicBezTo>
                  <a:pt x="815855" y="2751643"/>
                  <a:pt x="844434" y="2762742"/>
                  <a:pt x="874310" y="2768344"/>
                </a:cubicBezTo>
                <a:cubicBezTo>
                  <a:pt x="911472" y="2775312"/>
                  <a:pt x="950203" y="2772368"/>
                  <a:pt x="987044" y="2780870"/>
                </a:cubicBezTo>
                <a:cubicBezTo>
                  <a:pt x="1059136" y="2797507"/>
                  <a:pt x="1128739" y="2823551"/>
                  <a:pt x="1199986" y="2843500"/>
                </a:cubicBezTo>
                <a:cubicBezTo>
                  <a:pt x="1318047" y="2876557"/>
                  <a:pt x="1268165" y="2860043"/>
                  <a:pt x="1362825" y="2881078"/>
                </a:cubicBezTo>
                <a:cubicBezTo>
                  <a:pt x="1379630" y="2884813"/>
                  <a:pt x="1396228" y="2889429"/>
                  <a:pt x="1412929" y="2893604"/>
                </a:cubicBezTo>
                <a:cubicBezTo>
                  <a:pt x="1400403" y="2901955"/>
                  <a:pt x="1389108" y="2912542"/>
                  <a:pt x="1375351" y="2918656"/>
                </a:cubicBezTo>
                <a:cubicBezTo>
                  <a:pt x="1351220" y="2929381"/>
                  <a:pt x="1273794" y="2944282"/>
                  <a:pt x="1300195" y="2943708"/>
                </a:cubicBezTo>
                <a:lnTo>
                  <a:pt x="1876392" y="2931182"/>
                </a:lnTo>
                <a:cubicBezTo>
                  <a:pt x="2318444" y="2859883"/>
                  <a:pt x="2133977" y="2878608"/>
                  <a:pt x="2427537" y="2856026"/>
                </a:cubicBezTo>
                <a:cubicBezTo>
                  <a:pt x="2452589" y="2847675"/>
                  <a:pt x="2486849" y="2852100"/>
                  <a:pt x="2502693" y="2830974"/>
                </a:cubicBezTo>
                <a:cubicBezTo>
                  <a:pt x="2511726" y="2818930"/>
                  <a:pt x="2479211" y="2811208"/>
                  <a:pt x="2465115" y="2805922"/>
                </a:cubicBezTo>
                <a:cubicBezTo>
                  <a:pt x="2445180" y="2798447"/>
                  <a:pt x="2423485" y="2796896"/>
                  <a:pt x="2402485" y="2793396"/>
                </a:cubicBezTo>
                <a:cubicBezTo>
                  <a:pt x="2348314" y="2784368"/>
                  <a:pt x="2294480" y="2771390"/>
                  <a:pt x="2239647" y="2768344"/>
                </a:cubicBezTo>
                <a:cubicBezTo>
                  <a:pt x="2068671" y="2758845"/>
                  <a:pt x="1897269" y="2759993"/>
                  <a:pt x="1726080" y="2755818"/>
                </a:cubicBezTo>
                <a:lnTo>
                  <a:pt x="1588293" y="2743292"/>
                </a:lnTo>
                <a:lnTo>
                  <a:pt x="1425455" y="2730766"/>
                </a:lnTo>
                <a:lnTo>
                  <a:pt x="1174934" y="2705714"/>
                </a:lnTo>
                <a:cubicBezTo>
                  <a:pt x="714086" y="2666213"/>
                  <a:pt x="1287368" y="2726557"/>
                  <a:pt x="761575" y="2668136"/>
                </a:cubicBezTo>
                <a:cubicBezTo>
                  <a:pt x="774101" y="2659785"/>
                  <a:pt x="784144" y="2644239"/>
                  <a:pt x="799154" y="2643084"/>
                </a:cubicBezTo>
                <a:cubicBezTo>
                  <a:pt x="840992" y="2639866"/>
                  <a:pt x="882452" y="2655610"/>
                  <a:pt x="924414" y="2655610"/>
                </a:cubicBezTo>
                <a:cubicBezTo>
                  <a:pt x="1024709" y="2655610"/>
                  <a:pt x="1124831" y="2647259"/>
                  <a:pt x="1225039" y="2643084"/>
                </a:cubicBezTo>
                <a:cubicBezTo>
                  <a:pt x="1266792" y="2634733"/>
                  <a:pt x="1308809" y="2627607"/>
                  <a:pt x="1350299" y="2618032"/>
                </a:cubicBezTo>
                <a:cubicBezTo>
                  <a:pt x="1363164" y="2615063"/>
                  <a:pt x="1375230" y="2609300"/>
                  <a:pt x="1387877" y="2605506"/>
                </a:cubicBezTo>
                <a:cubicBezTo>
                  <a:pt x="1416992" y="2596772"/>
                  <a:pt x="1445807" y="2586681"/>
                  <a:pt x="1475559" y="2580454"/>
                </a:cubicBezTo>
                <a:cubicBezTo>
                  <a:pt x="1625439" y="2549084"/>
                  <a:pt x="1776863" y="2525300"/>
                  <a:pt x="1926496" y="2492771"/>
                </a:cubicBezTo>
                <a:lnTo>
                  <a:pt x="2214595" y="2430141"/>
                </a:lnTo>
                <a:cubicBezTo>
                  <a:pt x="2185367" y="2421790"/>
                  <a:pt x="2157292" y="2406102"/>
                  <a:pt x="2126912" y="2405089"/>
                </a:cubicBezTo>
                <a:cubicBezTo>
                  <a:pt x="2030842" y="2401887"/>
                  <a:pt x="1934654" y="2410243"/>
                  <a:pt x="1838814" y="2417615"/>
                </a:cubicBezTo>
                <a:cubicBezTo>
                  <a:pt x="1825649" y="2418628"/>
                  <a:pt x="1814045" y="2426939"/>
                  <a:pt x="1801236" y="2430141"/>
                </a:cubicBezTo>
                <a:cubicBezTo>
                  <a:pt x="1780582" y="2435305"/>
                  <a:pt x="1759483" y="2438492"/>
                  <a:pt x="1738606" y="2442667"/>
                </a:cubicBezTo>
                <a:cubicBezTo>
                  <a:pt x="1551954" y="2424002"/>
                  <a:pt x="1594864" y="2450812"/>
                  <a:pt x="1663449" y="2405089"/>
                </a:cubicBezTo>
                <a:cubicBezTo>
                  <a:pt x="1673275" y="2398538"/>
                  <a:pt x="1680151" y="2388388"/>
                  <a:pt x="1688502" y="2380037"/>
                </a:cubicBezTo>
                <a:cubicBezTo>
                  <a:pt x="1696853" y="2363336"/>
                  <a:pt x="1706198" y="2347096"/>
                  <a:pt x="1713554" y="2329933"/>
                </a:cubicBezTo>
                <a:cubicBezTo>
                  <a:pt x="1718755" y="2317797"/>
                  <a:pt x="1720175" y="2304165"/>
                  <a:pt x="1726080" y="2292355"/>
                </a:cubicBezTo>
                <a:cubicBezTo>
                  <a:pt x="1741134" y="2262246"/>
                  <a:pt x="1759483" y="2233900"/>
                  <a:pt x="1776184" y="2204673"/>
                </a:cubicBezTo>
                <a:cubicBezTo>
                  <a:pt x="1805278" y="2088297"/>
                  <a:pt x="1770525" y="2232970"/>
                  <a:pt x="1801236" y="2079413"/>
                </a:cubicBezTo>
                <a:cubicBezTo>
                  <a:pt x="1804612" y="2062532"/>
                  <a:pt x="1806980" y="2045132"/>
                  <a:pt x="1813762" y="2029308"/>
                </a:cubicBezTo>
                <a:cubicBezTo>
                  <a:pt x="1819692" y="2015471"/>
                  <a:pt x="1830463" y="2004256"/>
                  <a:pt x="1838814" y="1991730"/>
                </a:cubicBezTo>
                <a:cubicBezTo>
                  <a:pt x="1869894" y="1774167"/>
                  <a:pt x="1844590" y="2011907"/>
                  <a:pt x="1801236" y="1578371"/>
                </a:cubicBezTo>
                <a:cubicBezTo>
                  <a:pt x="1786592" y="1431927"/>
                  <a:pt x="1796939" y="1494258"/>
                  <a:pt x="1776184" y="1390481"/>
                </a:cubicBezTo>
                <a:cubicBezTo>
                  <a:pt x="1772009" y="1403007"/>
                  <a:pt x="1768294" y="1415696"/>
                  <a:pt x="1763658" y="1428059"/>
                </a:cubicBezTo>
                <a:cubicBezTo>
                  <a:pt x="1755037" y="1451047"/>
                  <a:pt x="1733188" y="1499835"/>
                  <a:pt x="1726080" y="1528267"/>
                </a:cubicBezTo>
                <a:cubicBezTo>
                  <a:pt x="1720916" y="1548921"/>
                  <a:pt x="1717729" y="1570020"/>
                  <a:pt x="1713554" y="1590897"/>
                </a:cubicBezTo>
                <a:cubicBezTo>
                  <a:pt x="1718352" y="1662873"/>
                  <a:pt x="1723640" y="1796680"/>
                  <a:pt x="1738606" y="1878996"/>
                </a:cubicBezTo>
                <a:cubicBezTo>
                  <a:pt x="1740968" y="1891987"/>
                  <a:pt x="1746957" y="1904048"/>
                  <a:pt x="1751132" y="1916574"/>
                </a:cubicBezTo>
                <a:cubicBezTo>
                  <a:pt x="1879346" y="1852467"/>
                  <a:pt x="1695483" y="1942213"/>
                  <a:pt x="1901444" y="1853944"/>
                </a:cubicBezTo>
                <a:cubicBezTo>
                  <a:pt x="1989376" y="1816259"/>
                  <a:pt x="1960251" y="1814190"/>
                  <a:pt x="2051756" y="1791314"/>
                </a:cubicBezTo>
                <a:cubicBezTo>
                  <a:pt x="2109753" y="1776815"/>
                  <a:pt x="2168666" y="1766262"/>
                  <a:pt x="2227121" y="1753736"/>
                </a:cubicBezTo>
                <a:cubicBezTo>
                  <a:pt x="2256348" y="1741210"/>
                  <a:pt x="2288753" y="1734393"/>
                  <a:pt x="2314803" y="1716158"/>
                </a:cubicBezTo>
                <a:cubicBezTo>
                  <a:pt x="2331906" y="1704186"/>
                  <a:pt x="2340801" y="1683424"/>
                  <a:pt x="2352381" y="1666054"/>
                </a:cubicBezTo>
                <a:cubicBezTo>
                  <a:pt x="2382579" y="1620757"/>
                  <a:pt x="2410836" y="1574196"/>
                  <a:pt x="2440063" y="1528267"/>
                </a:cubicBezTo>
                <a:cubicBezTo>
                  <a:pt x="2444238" y="1511566"/>
                  <a:pt x="2448059" y="1494772"/>
                  <a:pt x="2452589" y="1478163"/>
                </a:cubicBezTo>
                <a:cubicBezTo>
                  <a:pt x="2460587" y="1448837"/>
                  <a:pt x="2480998" y="1420692"/>
                  <a:pt x="2477641" y="1390481"/>
                </a:cubicBezTo>
                <a:cubicBezTo>
                  <a:pt x="2472244" y="1341909"/>
                  <a:pt x="2452162" y="1294909"/>
                  <a:pt x="2427537" y="1252695"/>
                </a:cubicBezTo>
                <a:cubicBezTo>
                  <a:pt x="2420884" y="1241290"/>
                  <a:pt x="2401769" y="1246074"/>
                  <a:pt x="2389959" y="1240169"/>
                </a:cubicBezTo>
                <a:cubicBezTo>
                  <a:pt x="2368183" y="1229281"/>
                  <a:pt x="2350257" y="1210780"/>
                  <a:pt x="2327329" y="1202591"/>
                </a:cubicBezTo>
                <a:cubicBezTo>
                  <a:pt x="2291077" y="1189644"/>
                  <a:pt x="2252104" y="1186195"/>
                  <a:pt x="2214595" y="1177539"/>
                </a:cubicBezTo>
                <a:cubicBezTo>
                  <a:pt x="2113862" y="1154293"/>
                  <a:pt x="2212236" y="1170318"/>
                  <a:pt x="2051756" y="1152486"/>
                </a:cubicBezTo>
                <a:cubicBezTo>
                  <a:pt x="2001652" y="1156662"/>
                  <a:pt x="1951281" y="1158368"/>
                  <a:pt x="1901444" y="1165013"/>
                </a:cubicBezTo>
                <a:cubicBezTo>
                  <a:pt x="1888356" y="1166758"/>
                  <a:pt x="1876125" y="1172635"/>
                  <a:pt x="1863866" y="1177539"/>
                </a:cubicBezTo>
                <a:cubicBezTo>
                  <a:pt x="1834342" y="1189349"/>
                  <a:pt x="1805411" y="1202591"/>
                  <a:pt x="1776184" y="1215117"/>
                </a:cubicBezTo>
                <a:cubicBezTo>
                  <a:pt x="1734018" y="1271339"/>
                  <a:pt x="1705082" y="1305189"/>
                  <a:pt x="1675975" y="1377955"/>
                </a:cubicBezTo>
                <a:cubicBezTo>
                  <a:pt x="1666542" y="1401536"/>
                  <a:pt x="1667624" y="1428059"/>
                  <a:pt x="1663449" y="1453111"/>
                </a:cubicBezTo>
                <a:cubicBezTo>
                  <a:pt x="1671800" y="1511566"/>
                  <a:pt x="1664834" y="1574378"/>
                  <a:pt x="1688502" y="1628476"/>
                </a:cubicBezTo>
                <a:cubicBezTo>
                  <a:pt x="1697514" y="1649076"/>
                  <a:pt x="1728647" y="1653528"/>
                  <a:pt x="1751132" y="1653528"/>
                </a:cubicBezTo>
                <a:cubicBezTo>
                  <a:pt x="1851687" y="1653528"/>
                  <a:pt x="1951548" y="1636827"/>
                  <a:pt x="2051756" y="1628476"/>
                </a:cubicBezTo>
                <a:cubicBezTo>
                  <a:pt x="2114386" y="1586722"/>
                  <a:pt x="2182070" y="1551701"/>
                  <a:pt x="2239647" y="1503215"/>
                </a:cubicBezTo>
                <a:cubicBezTo>
                  <a:pt x="2267992" y="1479346"/>
                  <a:pt x="2310981" y="1385600"/>
                  <a:pt x="2327329" y="1352903"/>
                </a:cubicBezTo>
                <a:cubicBezTo>
                  <a:pt x="2392275" y="930757"/>
                  <a:pt x="2309947" y="1512491"/>
                  <a:pt x="2364907" y="651445"/>
                </a:cubicBezTo>
                <a:cubicBezTo>
                  <a:pt x="2366096" y="632810"/>
                  <a:pt x="2408269" y="597679"/>
                  <a:pt x="2389959" y="601341"/>
                </a:cubicBezTo>
                <a:cubicBezTo>
                  <a:pt x="2335029" y="612327"/>
                  <a:pt x="2289155" y="650287"/>
                  <a:pt x="2239647" y="676497"/>
                </a:cubicBezTo>
                <a:cubicBezTo>
                  <a:pt x="2195466" y="699887"/>
                  <a:pt x="2091211" y="769997"/>
                  <a:pt x="2064282" y="789232"/>
                </a:cubicBezTo>
                <a:cubicBezTo>
                  <a:pt x="2042527" y="804771"/>
                  <a:pt x="2019786" y="819691"/>
                  <a:pt x="2001652" y="839336"/>
                </a:cubicBezTo>
                <a:cubicBezTo>
                  <a:pt x="1945659" y="899995"/>
                  <a:pt x="1900568" y="966348"/>
                  <a:pt x="1863866" y="1039752"/>
                </a:cubicBezTo>
                <a:cubicBezTo>
                  <a:pt x="1857961" y="1051562"/>
                  <a:pt x="1855515" y="1064804"/>
                  <a:pt x="1851340" y="1077330"/>
                </a:cubicBezTo>
                <a:cubicBezTo>
                  <a:pt x="1855515" y="1119084"/>
                  <a:pt x="1838104" y="1169468"/>
                  <a:pt x="1863866" y="1202591"/>
                </a:cubicBezTo>
                <a:cubicBezTo>
                  <a:pt x="1879459" y="1222639"/>
                  <a:pt x="1914551" y="1196863"/>
                  <a:pt x="1939022" y="1190065"/>
                </a:cubicBezTo>
                <a:cubicBezTo>
                  <a:pt x="2012303" y="1169709"/>
                  <a:pt x="2131425" y="1128121"/>
                  <a:pt x="2202069" y="1089856"/>
                </a:cubicBezTo>
                <a:cubicBezTo>
                  <a:pt x="2266291" y="1055069"/>
                  <a:pt x="2328865" y="1017149"/>
                  <a:pt x="2389959" y="977122"/>
                </a:cubicBezTo>
                <a:cubicBezTo>
                  <a:pt x="2450046" y="937754"/>
                  <a:pt x="2565323" y="851862"/>
                  <a:pt x="2565323" y="851862"/>
                </a:cubicBezTo>
                <a:cubicBezTo>
                  <a:pt x="2598726" y="801758"/>
                  <a:pt x="2684575" y="758677"/>
                  <a:pt x="2665532" y="701549"/>
                </a:cubicBezTo>
                <a:cubicBezTo>
                  <a:pt x="2661357" y="689023"/>
                  <a:pt x="2663992" y="671295"/>
                  <a:pt x="2653006" y="663971"/>
                </a:cubicBezTo>
                <a:cubicBezTo>
                  <a:pt x="2635291" y="652161"/>
                  <a:pt x="2611252" y="655620"/>
                  <a:pt x="2590375" y="651445"/>
                </a:cubicBezTo>
                <a:cubicBezTo>
                  <a:pt x="2577849" y="643094"/>
                  <a:pt x="2562201" y="638148"/>
                  <a:pt x="2552797" y="626393"/>
                </a:cubicBezTo>
                <a:cubicBezTo>
                  <a:pt x="2544549" y="616083"/>
                  <a:pt x="2540271" y="602019"/>
                  <a:pt x="2540271" y="588815"/>
                </a:cubicBezTo>
                <a:cubicBezTo>
                  <a:pt x="2540271" y="534375"/>
                  <a:pt x="2544306" y="479751"/>
                  <a:pt x="2552797" y="425977"/>
                </a:cubicBezTo>
                <a:cubicBezTo>
                  <a:pt x="2556916" y="399893"/>
                  <a:pt x="2569498" y="375873"/>
                  <a:pt x="2577849" y="350821"/>
                </a:cubicBezTo>
                <a:cubicBezTo>
                  <a:pt x="2582024" y="338295"/>
                  <a:pt x="2583051" y="324229"/>
                  <a:pt x="2590375" y="313243"/>
                </a:cubicBezTo>
                <a:lnTo>
                  <a:pt x="2640480" y="238086"/>
                </a:lnTo>
                <a:lnTo>
                  <a:pt x="2665532" y="200508"/>
                </a:lnTo>
                <a:cubicBezTo>
                  <a:pt x="2698667" y="67968"/>
                  <a:pt x="2653679" y="224045"/>
                  <a:pt x="2703110" y="112826"/>
                </a:cubicBezTo>
                <a:cubicBezTo>
                  <a:pt x="2713835" y="88695"/>
                  <a:pt x="2728162" y="37670"/>
                  <a:pt x="2728162" y="37670"/>
                </a:cubicBezTo>
                <a:cubicBezTo>
                  <a:pt x="2723987" y="25144"/>
                  <a:pt x="2728707" y="-1775"/>
                  <a:pt x="2715636" y="92"/>
                </a:cubicBezTo>
                <a:cubicBezTo>
                  <a:pt x="2685830" y="4350"/>
                  <a:pt x="2665532" y="33495"/>
                  <a:pt x="2640480" y="50196"/>
                </a:cubicBezTo>
                <a:cubicBezTo>
                  <a:pt x="2591916" y="82572"/>
                  <a:pt x="2617184" y="70488"/>
                  <a:pt x="2565323" y="87774"/>
                </a:cubicBezTo>
                <a:cubicBezTo>
                  <a:pt x="2573674" y="100300"/>
                  <a:pt x="2578619" y="115948"/>
                  <a:pt x="2590375" y="125352"/>
                </a:cubicBezTo>
                <a:cubicBezTo>
                  <a:pt x="2600686" y="133600"/>
                  <a:pt x="2615818" y="132677"/>
                  <a:pt x="2627954" y="137878"/>
                </a:cubicBezTo>
                <a:cubicBezTo>
                  <a:pt x="2645117" y="145233"/>
                  <a:pt x="2660721" y="155995"/>
                  <a:pt x="2678058" y="162930"/>
                </a:cubicBezTo>
                <a:cubicBezTo>
                  <a:pt x="2702576" y="172737"/>
                  <a:pt x="2753214" y="187982"/>
                  <a:pt x="2753214" y="187982"/>
                </a:cubicBezTo>
                <a:cubicBezTo>
                  <a:pt x="2749039" y="175456"/>
                  <a:pt x="2746593" y="162214"/>
                  <a:pt x="2740688" y="150404"/>
                </a:cubicBezTo>
                <a:cubicBezTo>
                  <a:pt x="2733955" y="136939"/>
                  <a:pt x="2719287" y="127431"/>
                  <a:pt x="2715636" y="112826"/>
                </a:cubicBezTo>
                <a:cubicBezTo>
                  <a:pt x="2710573" y="92573"/>
                  <a:pt x="2715636" y="71073"/>
                  <a:pt x="2715636" y="501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12" name="TextBox 11">
            <a:extLst>
              <a:ext uri="{FF2B5EF4-FFF2-40B4-BE49-F238E27FC236}">
                <a16:creationId xmlns:a16="http://schemas.microsoft.com/office/drawing/2014/main" id="{88942E81-B06D-69EB-D7D5-9C1E2DA07B91}"/>
              </a:ext>
            </a:extLst>
          </p:cNvPr>
          <p:cNvSpPr txBox="1"/>
          <p:nvPr/>
        </p:nvSpPr>
        <p:spPr>
          <a:xfrm>
            <a:off x="911226" y="2309813"/>
            <a:ext cx="4824413" cy="862012"/>
          </a:xfrm>
          <a:prstGeom prst="rect">
            <a:avLst/>
          </a:prstGeom>
          <a:noFill/>
        </p:spPr>
        <p:txBody>
          <a:bodyPr>
            <a:spAutoFit/>
          </a:bodyPr>
          <a:lstStyle/>
          <a:p>
            <a:pPr algn="ctr">
              <a:defRPr/>
            </a:pPr>
            <a:r>
              <a:rPr lang="en-AU" sz="3200" b="1" dirty="0">
                <a:solidFill>
                  <a:prstClr val="black"/>
                </a:solidFill>
                <a:latin typeface="Calibri"/>
              </a:rPr>
              <a:t>EXPECTATIONS</a:t>
            </a:r>
          </a:p>
          <a:p>
            <a:pPr algn="ctr">
              <a:defRPr/>
            </a:pPr>
            <a:endParaRPr lang="en-AU" dirty="0">
              <a:solidFill>
                <a:prstClr val="black"/>
              </a:solidFill>
              <a:latin typeface="Calibri"/>
            </a:endParaRPr>
          </a:p>
        </p:txBody>
      </p:sp>
      <p:sp>
        <p:nvSpPr>
          <p:cNvPr id="13" name="TextBox 12">
            <a:extLst>
              <a:ext uri="{FF2B5EF4-FFF2-40B4-BE49-F238E27FC236}">
                <a16:creationId xmlns:a16="http://schemas.microsoft.com/office/drawing/2014/main" id="{DF04F257-042B-3BE5-2E55-BC3C77AAFB5B}"/>
              </a:ext>
            </a:extLst>
          </p:cNvPr>
          <p:cNvSpPr txBox="1"/>
          <p:nvPr/>
        </p:nvSpPr>
        <p:spPr>
          <a:xfrm>
            <a:off x="6816726" y="2401888"/>
            <a:ext cx="4824413" cy="862012"/>
          </a:xfrm>
          <a:prstGeom prst="rect">
            <a:avLst/>
          </a:prstGeom>
          <a:noFill/>
        </p:spPr>
        <p:txBody>
          <a:bodyPr>
            <a:spAutoFit/>
          </a:bodyPr>
          <a:lstStyle/>
          <a:p>
            <a:pPr algn="ctr">
              <a:defRPr/>
            </a:pPr>
            <a:r>
              <a:rPr lang="en-AU" sz="3200" b="1" dirty="0">
                <a:solidFill>
                  <a:prstClr val="black"/>
                </a:solidFill>
                <a:latin typeface="Calibri"/>
              </a:rPr>
              <a:t>REALITY</a:t>
            </a:r>
          </a:p>
          <a:p>
            <a:pPr algn="ctr">
              <a:defRPr/>
            </a:pPr>
            <a:endParaRPr lang="en-AU"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341" name="Rectangle 99335">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5D1BF5C-083F-4779-3665-A0ABB406FECF}"/>
              </a:ext>
            </a:extLst>
          </p:cNvPr>
          <p:cNvSpPr/>
          <p:nvPr/>
        </p:nvSpPr>
        <p:spPr>
          <a:xfrm>
            <a:off x="9267909" y="2023110"/>
            <a:ext cx="2469624" cy="2846070"/>
          </a:xfrm>
          <a:prstGeom prst="rect">
            <a:avLst/>
          </a:prstGeom>
        </p:spPr>
        <p:txBody>
          <a:bodyPr vert="horz" lIns="91440" tIns="45720" rIns="91440" bIns="45720" rtlCol="0" anchor="ctr" anchorCtr="1">
            <a:normAutofit/>
          </a:bodyPr>
          <a:lstStyle/>
          <a:p>
            <a:pPr>
              <a:lnSpc>
                <a:spcPct val="90000"/>
              </a:lnSpc>
              <a:spcBef>
                <a:spcPct val="0"/>
              </a:spcBef>
              <a:spcAft>
                <a:spcPts val="600"/>
              </a:spcAft>
              <a:defRPr sz="1800" b="0" i="0" u="none" strike="noStrike" kern="0" cap="none" spc="0" baseline="0">
                <a:solidFill>
                  <a:srgbClr val="000000"/>
                </a:solidFill>
                <a:uFillTx/>
              </a:defRPr>
            </a:pPr>
            <a:r>
              <a:rPr lang="en-US" sz="3700" b="1" kern="1200">
                <a:solidFill>
                  <a:schemeClr val="tx1"/>
                </a:solidFill>
                <a:latin typeface="+mj-lt"/>
                <a:ea typeface="+mj-ea"/>
                <a:cs typeface="+mj-cs"/>
              </a:rPr>
              <a:t>Window of Tolerance</a:t>
            </a:r>
          </a:p>
        </p:txBody>
      </p:sp>
      <p:sp>
        <p:nvSpPr>
          <p:cNvPr id="99330" name="Rectangle 2">
            <a:extLst>
              <a:ext uri="{FF2B5EF4-FFF2-40B4-BE49-F238E27FC236}">
                <a16:creationId xmlns:a16="http://schemas.microsoft.com/office/drawing/2014/main" id="{2056E69B-B479-564B-61D7-64EAA1089156}"/>
              </a:ext>
            </a:extLst>
          </p:cNvPr>
          <p:cNvSpPr>
            <a:spLocks noGrp="1"/>
          </p:cNvSpPr>
          <p:nvPr>
            <p:ph type="subTitle" idx="1"/>
          </p:nvPr>
        </p:nvSpPr>
        <p:spPr>
          <a:xfrm>
            <a:off x="9267908" y="5086350"/>
            <a:ext cx="2446465" cy="1178298"/>
          </a:xfrm>
        </p:spPr>
        <p:txBody>
          <a:bodyPr vert="horz" lIns="91440" tIns="45720" rIns="91440" bIns="45720" rtlCol="0">
            <a:normAutofit/>
          </a:bodyPr>
          <a:lstStyle/>
          <a:p>
            <a:pPr algn="l"/>
            <a:r>
              <a:rPr lang="en-US" altLang="en-US" sz="1600" kern="1200">
                <a:solidFill>
                  <a:schemeClr val="tx1"/>
                </a:solidFill>
                <a:latin typeface="+mn-lt"/>
                <a:ea typeface="+mn-ea"/>
                <a:cs typeface="+mn-cs"/>
              </a:rPr>
              <a:t>Source: Pat Ogden (2000)</a:t>
            </a:r>
          </a:p>
        </p:txBody>
      </p:sp>
      <p:sp>
        <p:nvSpPr>
          <p:cNvPr id="99343" name="Rectangle 9933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340" name="Rectangle 9933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331" name="Picture 3">
            <a:extLst>
              <a:ext uri="{FF2B5EF4-FFF2-40B4-BE49-F238E27FC236}">
                <a16:creationId xmlns:a16="http://schemas.microsoft.com/office/drawing/2014/main" id="{288A34B4-B685-2254-B4F9-256D14E02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45238" y="1667017"/>
            <a:ext cx="7608304" cy="35949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2" name="Rectangle 9934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833D9-A249-D972-F130-C536B794E01F}"/>
              </a:ext>
            </a:extLst>
          </p:cNvPr>
          <p:cNvSpPr>
            <a:spLocks noGrp="1"/>
          </p:cNvSpPr>
          <p:nvPr>
            <p:ph type="title"/>
          </p:nvPr>
        </p:nvSpPr>
        <p:spPr>
          <a:xfrm>
            <a:off x="4965430" y="629268"/>
            <a:ext cx="6586491" cy="1286160"/>
          </a:xfrm>
        </p:spPr>
        <p:txBody>
          <a:bodyPr anchor="b">
            <a:normAutofit/>
          </a:bodyPr>
          <a:lstStyle/>
          <a:p>
            <a:r>
              <a:rPr lang="en-AU"/>
              <a:t>Grounding</a:t>
            </a:r>
            <a:endParaRPr lang="en-AU" dirty="0"/>
          </a:p>
        </p:txBody>
      </p:sp>
      <p:sp>
        <p:nvSpPr>
          <p:cNvPr id="55" name="Content Placeholder 2">
            <a:extLst>
              <a:ext uri="{FF2B5EF4-FFF2-40B4-BE49-F238E27FC236}">
                <a16:creationId xmlns:a16="http://schemas.microsoft.com/office/drawing/2014/main" id="{6F3D22B0-1ED7-375E-8C6A-BA401EF2F7FA}"/>
              </a:ext>
            </a:extLst>
          </p:cNvPr>
          <p:cNvSpPr>
            <a:spLocks noGrp="1"/>
          </p:cNvSpPr>
          <p:nvPr>
            <p:ph idx="1"/>
          </p:nvPr>
        </p:nvSpPr>
        <p:spPr>
          <a:xfrm>
            <a:off x="4965431" y="2438400"/>
            <a:ext cx="6586489" cy="3785419"/>
          </a:xfrm>
        </p:spPr>
        <p:txBody>
          <a:bodyPr>
            <a:normAutofit/>
          </a:bodyPr>
          <a:lstStyle/>
          <a:p>
            <a:r>
              <a:rPr lang="en-AU" sz="2000">
                <a:latin typeface="Calibri"/>
              </a:rPr>
              <a:t>Grounding is about learning to stay present -or for some get present in the first place - in your body in the here and now. </a:t>
            </a:r>
          </a:p>
          <a:p>
            <a:endParaRPr lang="en-AU" sz="2000">
              <a:latin typeface="Calibri"/>
            </a:endParaRPr>
          </a:p>
          <a:p>
            <a:pPr>
              <a:defRPr/>
            </a:pPr>
            <a:r>
              <a:rPr lang="en-AU" sz="2000">
                <a:latin typeface="Calibri"/>
              </a:rPr>
              <a:t>Activities build</a:t>
            </a:r>
          </a:p>
          <a:p>
            <a:pPr marL="457200" indent="-457200">
              <a:buFont typeface="Arial" panose="020B0604020202020204" pitchFamily="34" charset="0"/>
              <a:buChar char="•"/>
              <a:defRPr/>
            </a:pPr>
            <a:r>
              <a:rPr lang="en-AU" sz="2000">
                <a:latin typeface="Calibri"/>
              </a:rPr>
              <a:t>Sensory awareness</a:t>
            </a:r>
          </a:p>
          <a:p>
            <a:pPr marL="457200" indent="-457200">
              <a:buFont typeface="Arial" panose="020B0604020202020204" pitchFamily="34" charset="0"/>
              <a:buChar char="•"/>
              <a:defRPr/>
            </a:pPr>
            <a:r>
              <a:rPr lang="en-AU" sz="2000">
                <a:latin typeface="Calibri"/>
              </a:rPr>
              <a:t>Cognitive awareness</a:t>
            </a:r>
          </a:p>
          <a:p>
            <a:endParaRPr lang="en-AU" sz="2000">
              <a:latin typeface="Calibri"/>
            </a:endParaRPr>
          </a:p>
          <a:p>
            <a:endParaRPr lang="en-AU" sz="2000"/>
          </a:p>
          <a:p>
            <a:endParaRPr lang="en-AU" sz="2000"/>
          </a:p>
          <a:p>
            <a:endParaRPr lang="en-AU" sz="2000"/>
          </a:p>
        </p:txBody>
      </p:sp>
      <p:pic>
        <p:nvPicPr>
          <p:cNvPr id="56" name="Picture 4" descr="A pattern of coloured wooden pathways">
            <a:extLst>
              <a:ext uri="{FF2B5EF4-FFF2-40B4-BE49-F238E27FC236}">
                <a16:creationId xmlns:a16="http://schemas.microsoft.com/office/drawing/2014/main" id="{CF728694-6E94-7F18-CB86-680CDA20D267}"/>
              </a:ext>
            </a:extLst>
          </p:cNvPr>
          <p:cNvPicPr>
            <a:picLocks noChangeAspect="1"/>
          </p:cNvPicPr>
          <p:nvPr/>
        </p:nvPicPr>
        <p:blipFill rotWithShape="1">
          <a:blip r:embed="rId2"/>
          <a:srcRect l="33737" r="21314"/>
          <a:stretch/>
        </p:blipFill>
        <p:spPr>
          <a:xfrm>
            <a:off x="20" y="10"/>
            <a:ext cx="4635571" cy="6857990"/>
          </a:xfrm>
          <a:prstGeom prst="rect">
            <a:avLst/>
          </a:prstGeom>
          <a:effectLst/>
        </p:spPr>
      </p:pic>
      <p:cxnSp>
        <p:nvCxnSpPr>
          <p:cNvPr id="57"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7A0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80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Line 14">
            <a:extLst>
              <a:ext uri="{FF2B5EF4-FFF2-40B4-BE49-F238E27FC236}">
                <a16:creationId xmlns:a16="http://schemas.microsoft.com/office/drawing/2014/main" id="{1AA5DC47-1572-5508-DE6D-D1E5AE8DD954}"/>
              </a:ext>
            </a:extLst>
          </p:cNvPr>
          <p:cNvSpPr>
            <a:spLocks noChangeShapeType="1"/>
          </p:cNvSpPr>
          <p:nvPr/>
        </p:nvSpPr>
        <p:spPr bwMode="auto">
          <a:xfrm>
            <a:off x="1774825" y="4763"/>
            <a:ext cx="8642350" cy="0"/>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pPr>
              <a:defRPr/>
            </a:pPr>
            <a:endParaRPr lang="en-AU">
              <a:solidFill>
                <a:prstClr val="black"/>
              </a:solidFill>
              <a:latin typeface="Calibri"/>
            </a:endParaRPr>
          </a:p>
        </p:txBody>
      </p:sp>
      <p:sp>
        <p:nvSpPr>
          <p:cNvPr id="6" name="Rectangle 3">
            <a:extLst>
              <a:ext uri="{FF2B5EF4-FFF2-40B4-BE49-F238E27FC236}">
                <a16:creationId xmlns:a16="http://schemas.microsoft.com/office/drawing/2014/main" id="{A2D4214C-DCEA-1476-5954-C4C0C2F206AC}"/>
              </a:ext>
            </a:extLst>
          </p:cNvPr>
          <p:cNvSpPr>
            <a:spLocks noChangeArrowheads="1"/>
          </p:cNvSpPr>
          <p:nvPr/>
        </p:nvSpPr>
        <p:spPr bwMode="auto">
          <a:xfrm>
            <a:off x="0" y="0"/>
            <a:ext cx="12192000" cy="1150938"/>
          </a:xfrm>
          <a:prstGeom prst="rect">
            <a:avLst/>
          </a:prstGeom>
          <a:solidFill>
            <a:srgbClr val="0070C0"/>
          </a:solidFill>
          <a:ln w="28575">
            <a:noFill/>
            <a:miter lim="800000"/>
            <a:headEnd/>
            <a:tailEnd/>
          </a:ln>
        </p:spPr>
        <p:txBody>
          <a:bodyPr anchor="ctr"/>
          <a:lstStyle/>
          <a:p>
            <a:pPr algn="ctr">
              <a:defRPr/>
            </a:pPr>
            <a:r>
              <a:rPr lang="en-AU" sz="4000" b="1" dirty="0">
                <a:solidFill>
                  <a:prstClr val="white"/>
                </a:solidFill>
                <a:latin typeface="Calibri"/>
              </a:rPr>
              <a:t>Supporting Recovery – what works in Trauma?</a:t>
            </a:r>
          </a:p>
        </p:txBody>
      </p:sp>
      <p:graphicFrame>
        <p:nvGraphicFramePr>
          <p:cNvPr id="115719" name="Content Placeholder 3">
            <a:extLst>
              <a:ext uri="{FF2B5EF4-FFF2-40B4-BE49-F238E27FC236}">
                <a16:creationId xmlns:a16="http://schemas.microsoft.com/office/drawing/2014/main" id="{29AE93CB-7DFC-9704-26E2-8128C76EF3AA}"/>
              </a:ext>
            </a:extLst>
          </p:cNvPr>
          <p:cNvGraphicFramePr>
            <a:graphicFrameLocks noGrp="1"/>
          </p:cNvGraphicFramePr>
          <p:nvPr>
            <p:ph idx="1"/>
            <p:extLst>
              <p:ext uri="{D42A27DB-BD31-4B8C-83A1-F6EECF244321}">
                <p14:modId xmlns:p14="http://schemas.microsoft.com/office/powerpoint/2010/main" val="3450246317"/>
              </p:ext>
            </p:extLst>
          </p:nvPr>
        </p:nvGraphicFramePr>
        <p:xfrm>
          <a:off x="1946759" y="134076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87C2-86FC-483E-93FC-AA2B61DA42EC}"/>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AU" sz="2600" dirty="0">
                <a:solidFill>
                  <a:srgbClr val="FFFFFF"/>
                </a:solidFill>
              </a:rPr>
              <a:t>How we can intervene with traumatic grief</a:t>
            </a:r>
          </a:p>
        </p:txBody>
      </p:sp>
      <p:graphicFrame>
        <p:nvGraphicFramePr>
          <p:cNvPr id="4" name="Table 4">
            <a:extLst>
              <a:ext uri="{FF2B5EF4-FFF2-40B4-BE49-F238E27FC236}">
                <a16:creationId xmlns:a16="http://schemas.microsoft.com/office/drawing/2014/main" id="{1EA57815-D860-4558-B8C0-EEE459ADA1FD}"/>
              </a:ext>
            </a:extLst>
          </p:cNvPr>
          <p:cNvGraphicFramePr>
            <a:graphicFrameLocks noGrp="1"/>
          </p:cNvGraphicFramePr>
          <p:nvPr>
            <p:ph idx="1"/>
          </p:nvPr>
        </p:nvGraphicFramePr>
        <p:xfrm>
          <a:off x="4038600" y="1393467"/>
          <a:ext cx="7315201" cy="4100356"/>
        </p:xfrm>
        <a:graphic>
          <a:graphicData uri="http://schemas.openxmlformats.org/drawingml/2006/table">
            <a:tbl>
              <a:tblPr firstRow="1" bandRow="1">
                <a:tableStyleId>{5C22544A-7EE6-4342-B048-85BDC9FD1C3A}</a:tableStyleId>
              </a:tblPr>
              <a:tblGrid>
                <a:gridCol w="3721704">
                  <a:extLst>
                    <a:ext uri="{9D8B030D-6E8A-4147-A177-3AD203B41FA5}">
                      <a16:colId xmlns:a16="http://schemas.microsoft.com/office/drawing/2014/main" val="622367658"/>
                    </a:ext>
                  </a:extLst>
                </a:gridCol>
                <a:gridCol w="3593497">
                  <a:extLst>
                    <a:ext uri="{9D8B030D-6E8A-4147-A177-3AD203B41FA5}">
                      <a16:colId xmlns:a16="http://schemas.microsoft.com/office/drawing/2014/main" val="1122787906"/>
                    </a:ext>
                  </a:extLst>
                </a:gridCol>
              </a:tblGrid>
              <a:tr h="279886">
                <a:tc>
                  <a:txBody>
                    <a:bodyPr/>
                    <a:lstStyle/>
                    <a:p>
                      <a:r>
                        <a:rPr lang="en-AU" sz="1300"/>
                        <a:t>Objectives of intervening</a:t>
                      </a:r>
                    </a:p>
                  </a:txBody>
                  <a:tcPr marL="63610" marR="63610" marT="31805" marB="31805"/>
                </a:tc>
                <a:tc>
                  <a:txBody>
                    <a:bodyPr/>
                    <a:lstStyle/>
                    <a:p>
                      <a:r>
                        <a:rPr lang="en-AU" sz="1300" dirty="0"/>
                        <a:t>examples</a:t>
                      </a:r>
                    </a:p>
                  </a:txBody>
                  <a:tcPr marL="63610" marR="63610" marT="31805" marB="31805"/>
                </a:tc>
                <a:extLst>
                  <a:ext uri="{0D108BD9-81ED-4DB2-BD59-A6C34878D82A}">
                    <a16:rowId xmlns:a16="http://schemas.microsoft.com/office/drawing/2014/main" val="3959505070"/>
                  </a:ext>
                </a:extLst>
              </a:tr>
              <a:tr h="1234043">
                <a:tc>
                  <a:txBody>
                    <a:bodyPr/>
                    <a:lstStyle/>
                    <a:p>
                      <a:r>
                        <a:rPr lang="en-AU" sz="1300"/>
                        <a:t>Finding meaning</a:t>
                      </a:r>
                    </a:p>
                  </a:txBody>
                  <a:tcPr marL="63610" marR="63610" marT="31805" marB="31805"/>
                </a:tc>
                <a:tc>
                  <a:txBody>
                    <a:bodyPr/>
                    <a:lstStyle/>
                    <a:p>
                      <a:r>
                        <a:rPr lang="en-AU" sz="1300"/>
                        <a:t>Honouring the loss</a:t>
                      </a:r>
                    </a:p>
                    <a:p>
                      <a:r>
                        <a:rPr lang="en-AU" sz="1300"/>
                        <a:t>Changing attitudes to suffering </a:t>
                      </a:r>
                    </a:p>
                    <a:p>
                      <a:r>
                        <a:rPr lang="en-AU" sz="1300"/>
                        <a:t>Reframing with metaphor</a:t>
                      </a:r>
                    </a:p>
                    <a:p>
                      <a:r>
                        <a:rPr lang="en-AU" sz="1300"/>
                        <a:t>Creating healing narratives</a:t>
                      </a:r>
                    </a:p>
                    <a:p>
                      <a:r>
                        <a:rPr lang="en-AU" sz="1300"/>
                        <a:t>Use of spiritual cultural approaches</a:t>
                      </a:r>
                    </a:p>
                    <a:p>
                      <a:r>
                        <a:rPr lang="en-AU" sz="1300"/>
                        <a:t>Supporting meaning making</a:t>
                      </a:r>
                    </a:p>
                  </a:txBody>
                  <a:tcPr marL="63610" marR="63610" marT="31805" marB="31805"/>
                </a:tc>
                <a:extLst>
                  <a:ext uri="{0D108BD9-81ED-4DB2-BD59-A6C34878D82A}">
                    <a16:rowId xmlns:a16="http://schemas.microsoft.com/office/drawing/2014/main" val="3470857077"/>
                  </a:ext>
                </a:extLst>
              </a:tr>
              <a:tr h="1043212">
                <a:tc>
                  <a:txBody>
                    <a:bodyPr/>
                    <a:lstStyle/>
                    <a:p>
                      <a:r>
                        <a:rPr lang="en-AU" sz="1300"/>
                        <a:t>Renegotiating with relationship of what was lost</a:t>
                      </a:r>
                    </a:p>
                  </a:txBody>
                  <a:tcPr marL="63610" marR="63610" marT="31805" marB="31805"/>
                </a:tc>
                <a:tc>
                  <a:txBody>
                    <a:bodyPr/>
                    <a:lstStyle/>
                    <a:p>
                      <a:r>
                        <a:rPr lang="en-AU" sz="1300"/>
                        <a:t>Others ways to conceive the connection </a:t>
                      </a:r>
                    </a:p>
                    <a:p>
                      <a:r>
                        <a:rPr lang="en-AU" sz="1300"/>
                        <a:t>Memory activities </a:t>
                      </a:r>
                    </a:p>
                    <a:p>
                      <a:r>
                        <a:rPr lang="en-AU" sz="1300"/>
                        <a:t>Honouring the memory of person who is deceased</a:t>
                      </a:r>
                    </a:p>
                    <a:p>
                      <a:r>
                        <a:rPr lang="en-AU" sz="1300"/>
                        <a:t>Therapeutic approaches/ CBT/ACT etc</a:t>
                      </a:r>
                    </a:p>
                  </a:txBody>
                  <a:tcPr marL="63610" marR="63610" marT="31805" marB="31805"/>
                </a:tc>
                <a:extLst>
                  <a:ext uri="{0D108BD9-81ED-4DB2-BD59-A6C34878D82A}">
                    <a16:rowId xmlns:a16="http://schemas.microsoft.com/office/drawing/2014/main" val="1418207863"/>
                  </a:ext>
                </a:extLst>
              </a:tr>
              <a:tr h="1043212">
                <a:tc>
                  <a:txBody>
                    <a:bodyPr/>
                    <a:lstStyle/>
                    <a:p>
                      <a:r>
                        <a:rPr lang="en-AU" sz="1300"/>
                        <a:t>Using social support </a:t>
                      </a:r>
                    </a:p>
                  </a:txBody>
                  <a:tcPr marL="63610" marR="63610" marT="31805" marB="31805"/>
                </a:tc>
                <a:tc>
                  <a:txBody>
                    <a:bodyPr/>
                    <a:lstStyle/>
                    <a:p>
                      <a:r>
                        <a:rPr lang="en-AU" sz="1300"/>
                        <a:t>Connection making </a:t>
                      </a:r>
                    </a:p>
                    <a:p>
                      <a:r>
                        <a:rPr lang="en-AU" sz="1300"/>
                        <a:t>Educating supporting family/friends</a:t>
                      </a:r>
                    </a:p>
                    <a:p>
                      <a:r>
                        <a:rPr lang="en-AU" sz="1300"/>
                        <a:t>Lived experience connection</a:t>
                      </a:r>
                    </a:p>
                    <a:p>
                      <a:r>
                        <a:rPr lang="en-AU" sz="1300"/>
                        <a:t>Therapy</a:t>
                      </a:r>
                    </a:p>
                    <a:p>
                      <a:r>
                        <a:rPr lang="en-AU" sz="1300"/>
                        <a:t>Spiritual/cultural support</a:t>
                      </a:r>
                    </a:p>
                  </a:txBody>
                  <a:tcPr marL="63610" marR="63610" marT="31805" marB="31805"/>
                </a:tc>
                <a:extLst>
                  <a:ext uri="{0D108BD9-81ED-4DB2-BD59-A6C34878D82A}">
                    <a16:rowId xmlns:a16="http://schemas.microsoft.com/office/drawing/2014/main" val="1028981169"/>
                  </a:ext>
                </a:extLst>
              </a:tr>
              <a:tr h="470718">
                <a:tc>
                  <a:txBody>
                    <a:bodyPr/>
                    <a:lstStyle/>
                    <a:p>
                      <a:r>
                        <a:rPr lang="en-AU" sz="1300"/>
                        <a:t>Re-establishing life post loss</a:t>
                      </a:r>
                    </a:p>
                  </a:txBody>
                  <a:tcPr marL="63610" marR="63610" marT="31805" marB="31805"/>
                </a:tc>
                <a:tc>
                  <a:txBody>
                    <a:bodyPr/>
                    <a:lstStyle/>
                    <a:p>
                      <a:r>
                        <a:rPr lang="en-AU" sz="1300"/>
                        <a:t>Strength based process</a:t>
                      </a:r>
                    </a:p>
                    <a:p>
                      <a:r>
                        <a:rPr lang="en-AU" sz="1300"/>
                        <a:t>Step approach/collaborative and choice based </a:t>
                      </a:r>
                    </a:p>
                  </a:txBody>
                  <a:tcPr marL="63610" marR="63610" marT="31805" marB="31805"/>
                </a:tc>
                <a:extLst>
                  <a:ext uri="{0D108BD9-81ED-4DB2-BD59-A6C34878D82A}">
                    <a16:rowId xmlns:a16="http://schemas.microsoft.com/office/drawing/2014/main" val="361240073"/>
                  </a:ext>
                </a:extLst>
              </a:tr>
            </a:tbl>
          </a:graphicData>
        </a:graphic>
      </p:graphicFrame>
    </p:spTree>
    <p:extLst>
      <p:ext uri="{BB962C8B-B14F-4D97-AF65-F5344CB8AC3E}">
        <p14:creationId xmlns:p14="http://schemas.microsoft.com/office/powerpoint/2010/main" val="3786971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226540-87D0-4B92-AC9F-6219284C1B6A}"/>
              </a:ext>
            </a:extLst>
          </p:cNvPr>
          <p:cNvPicPr>
            <a:picLocks noChangeAspect="1"/>
          </p:cNvPicPr>
          <p:nvPr/>
        </p:nvPicPr>
        <p:blipFill>
          <a:blip r:embed="rId3"/>
          <a:stretch>
            <a:fillRect/>
          </a:stretch>
        </p:blipFill>
        <p:spPr>
          <a:xfrm>
            <a:off x="4865500" y="122369"/>
            <a:ext cx="7692364" cy="6384662"/>
          </a:xfrm>
          <a:prstGeom prst="rect">
            <a:avLst/>
          </a:prstGeom>
          <a:ln>
            <a:noFill/>
          </a:ln>
        </p:spPr>
      </p:pic>
      <p:sp>
        <p:nvSpPr>
          <p:cNvPr id="10" name="Oval 9">
            <a:extLst>
              <a:ext uri="{FF2B5EF4-FFF2-40B4-BE49-F238E27FC236}">
                <a16:creationId xmlns:a16="http://schemas.microsoft.com/office/drawing/2014/main" id="{797E0561-96E7-4E99-8C93-C0DA1FB419EB}"/>
              </a:ext>
            </a:extLst>
          </p:cNvPr>
          <p:cNvSpPr/>
          <p:nvPr/>
        </p:nvSpPr>
        <p:spPr>
          <a:xfrm>
            <a:off x="1206834" y="481493"/>
            <a:ext cx="3405202" cy="58950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a:t>CAPPO</a:t>
            </a:r>
          </a:p>
          <a:p>
            <a:pPr algn="ctr"/>
            <a:endParaRPr lang="en-AU" sz="2400" dirty="0"/>
          </a:p>
          <a:p>
            <a:pPr algn="ctr"/>
            <a:r>
              <a:rPr lang="en-AU" sz="2400" dirty="0"/>
              <a:t>C – Calm                    </a:t>
            </a:r>
          </a:p>
          <a:p>
            <a:pPr algn="ctr"/>
            <a:r>
              <a:rPr lang="en-AU" sz="2400" dirty="0"/>
              <a:t> A – Attuned</a:t>
            </a:r>
          </a:p>
          <a:p>
            <a:pPr algn="ctr"/>
            <a:r>
              <a:rPr lang="en-AU" sz="2400" dirty="0"/>
              <a:t>P – Present</a:t>
            </a:r>
          </a:p>
          <a:p>
            <a:pPr algn="ctr"/>
            <a:r>
              <a:rPr lang="en-AU" sz="2400" dirty="0"/>
              <a:t>    P – Predictable</a:t>
            </a:r>
          </a:p>
          <a:p>
            <a:pPr algn="ctr"/>
            <a:r>
              <a:rPr lang="en-AU" sz="2400" dirty="0"/>
              <a:t>      O – Others don't escalate me</a:t>
            </a:r>
            <a:r>
              <a:rPr lang="en-AU" dirty="0"/>
              <a:t>  </a:t>
            </a:r>
          </a:p>
        </p:txBody>
      </p:sp>
    </p:spTree>
    <p:extLst>
      <p:ext uri="{BB962C8B-B14F-4D97-AF65-F5344CB8AC3E}">
        <p14:creationId xmlns:p14="http://schemas.microsoft.com/office/powerpoint/2010/main" val="338929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FF2F7C5-0F2F-DB33-4683-B6502E7210B8}"/>
              </a:ext>
            </a:extLst>
          </p:cNvPr>
          <p:cNvSpPr txBox="1">
            <a:spLocks noRot="1" noChangeArrowheads="1"/>
          </p:cNvSpPr>
          <p:nvPr/>
        </p:nvSpPr>
        <p:spPr bwMode="auto">
          <a:xfrm>
            <a:off x="6417733" y="490537"/>
            <a:ext cx="5291663" cy="1628775"/>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11" charset="0"/>
                <a:ea typeface="Times New Roman" pitchFamily="-111" charset="0"/>
                <a:cs typeface="Times New Roman" pitchFamily="-111" charset="0"/>
              </a:defRPr>
            </a:lvl2pPr>
            <a:lvl3pPr algn="ctr" rtl="0" eaLnBrk="0" fontAlgn="base" hangingPunct="0">
              <a:spcBef>
                <a:spcPct val="0"/>
              </a:spcBef>
              <a:spcAft>
                <a:spcPct val="0"/>
              </a:spcAft>
              <a:defRPr sz="4400">
                <a:solidFill>
                  <a:schemeClr val="tx2"/>
                </a:solidFill>
                <a:latin typeface="Times New Roman" pitchFamily="-111" charset="0"/>
                <a:ea typeface="Times New Roman" pitchFamily="-111" charset="0"/>
                <a:cs typeface="Times New Roman" pitchFamily="-111" charset="0"/>
              </a:defRPr>
            </a:lvl3pPr>
            <a:lvl4pPr algn="ctr" rtl="0" eaLnBrk="0" fontAlgn="base" hangingPunct="0">
              <a:spcBef>
                <a:spcPct val="0"/>
              </a:spcBef>
              <a:spcAft>
                <a:spcPct val="0"/>
              </a:spcAft>
              <a:defRPr sz="4400">
                <a:solidFill>
                  <a:schemeClr val="tx2"/>
                </a:solidFill>
                <a:latin typeface="Times New Roman" pitchFamily="-111" charset="0"/>
                <a:ea typeface="Times New Roman" pitchFamily="-111" charset="0"/>
                <a:cs typeface="Times New Roman" pitchFamily="-111" charset="0"/>
              </a:defRPr>
            </a:lvl4pPr>
            <a:lvl5pPr algn="ctr" rtl="0" eaLnBrk="0" fontAlgn="base" hangingPunct="0">
              <a:spcBef>
                <a:spcPct val="0"/>
              </a:spcBef>
              <a:spcAft>
                <a:spcPct val="0"/>
              </a:spcAft>
              <a:defRPr sz="4400">
                <a:solidFill>
                  <a:schemeClr val="tx2"/>
                </a:solidFill>
                <a:latin typeface="Times New Roman" pitchFamily="-111" charset="0"/>
                <a:ea typeface="Times New Roman" pitchFamily="-111" charset="0"/>
                <a:cs typeface="Times New Roman" pitchFamily="-111" charset="0"/>
              </a:defRPr>
            </a:lvl5pPr>
            <a:lvl6pPr marL="457200" algn="ctr" rtl="0" fontAlgn="base">
              <a:spcBef>
                <a:spcPct val="0"/>
              </a:spcBef>
              <a:spcAft>
                <a:spcPct val="0"/>
              </a:spcAft>
              <a:defRPr sz="4400">
                <a:solidFill>
                  <a:schemeClr val="tx2"/>
                </a:solidFill>
                <a:latin typeface="Times New Roman" pitchFamily="-111" charset="0"/>
                <a:ea typeface="Times New Roman" pitchFamily="-111" charset="0"/>
                <a:cs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ea typeface="Times New Roman" pitchFamily="-111" charset="0"/>
                <a:cs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ea typeface="Times New Roman" pitchFamily="-111" charset="0"/>
                <a:cs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ea typeface="Times New Roman" pitchFamily="-111" charset="0"/>
                <a:cs typeface="Times New Roman" pitchFamily="-111" charset="0"/>
              </a:defRPr>
            </a:lvl9pPr>
          </a:lstStyle>
          <a:p>
            <a:pPr algn="l" eaLnBrk="1" hangingPunct="1">
              <a:lnSpc>
                <a:spcPct val="90000"/>
              </a:lnSpc>
              <a:spcAft>
                <a:spcPts val="600"/>
              </a:spcAft>
              <a:defRPr/>
            </a:pPr>
            <a:r>
              <a:rPr lang="en-US" sz="4000">
                <a:solidFill>
                  <a:schemeClr val="tx1"/>
                </a:solidFill>
              </a:rPr>
              <a:t>Personal Self Care </a:t>
            </a:r>
          </a:p>
        </p:txBody>
      </p:sp>
      <p:pic>
        <p:nvPicPr>
          <p:cNvPr id="152582" name="Picture 152581">
            <a:extLst>
              <a:ext uri="{FF2B5EF4-FFF2-40B4-BE49-F238E27FC236}">
                <a16:creationId xmlns:a16="http://schemas.microsoft.com/office/drawing/2014/main" id="{0B5B85F9-31E6-5703-C193-423F82BA752C}"/>
              </a:ext>
            </a:extLst>
          </p:cNvPr>
          <p:cNvPicPr>
            <a:picLocks noChangeAspect="1"/>
          </p:cNvPicPr>
          <p:nvPr/>
        </p:nvPicPr>
        <p:blipFill rotWithShape="1">
          <a:blip r:embed="rId3"/>
          <a:srcRect l="29906" r="10746"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152581" name="Content Placeholder 2">
            <a:extLst>
              <a:ext uri="{FF2B5EF4-FFF2-40B4-BE49-F238E27FC236}">
                <a16:creationId xmlns:a16="http://schemas.microsoft.com/office/drawing/2014/main" id="{1E23F0A8-439E-BFDA-9929-007E6CD59DE0}"/>
              </a:ext>
            </a:extLst>
          </p:cNvPr>
          <p:cNvGraphicFramePr>
            <a:graphicFrameLocks noGrp="1"/>
          </p:cNvGraphicFramePr>
          <p:nvPr>
            <p:ph idx="1"/>
            <p:extLst>
              <p:ext uri="{D42A27DB-BD31-4B8C-83A1-F6EECF244321}">
                <p14:modId xmlns:p14="http://schemas.microsoft.com/office/powerpoint/2010/main" val="3198882789"/>
              </p:ext>
            </p:extLst>
          </p:nvPr>
        </p:nvGraphicFramePr>
        <p:xfrm>
          <a:off x="6417734" y="2614612"/>
          <a:ext cx="5291663" cy="3752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1" name="Rectangle 205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Oval 2055">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98104"/>
            <a:ext cx="4288094" cy="42880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3" descr="logo2">
            <a:extLst>
              <a:ext uri="{FF2B5EF4-FFF2-40B4-BE49-F238E27FC236}">
                <a16:creationId xmlns:a16="http://schemas.microsoft.com/office/drawing/2014/main" id="{85E76FB0-1ACA-478C-B511-32ABA8CCD2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69471" y="1182243"/>
            <a:ext cx="2601592" cy="2119815"/>
          </a:xfrm>
          <a:prstGeom prst="rect">
            <a:avLst/>
          </a:prstGeom>
          <a:noFill/>
          <a:extLst>
            <a:ext uri="{909E8E84-426E-40DD-AFC4-6F175D3DCCD1}">
              <a14:hiddenFill xmlns:a14="http://schemas.microsoft.com/office/drawing/2010/main">
                <a:solidFill>
                  <a:srgbClr val="FFFFFF"/>
                </a:solidFill>
              </a14:hiddenFill>
            </a:ext>
          </a:extLst>
        </p:spPr>
      </p:pic>
      <p:grpSp>
        <p:nvGrpSpPr>
          <p:cNvPr id="2058" name="Group 2057">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1848" y="2813300"/>
            <a:ext cx="3757487" cy="3757487"/>
            <a:chOff x="1881974" y="1174396"/>
            <a:chExt cx="5290997" cy="5290997"/>
          </a:xfrm>
        </p:grpSpPr>
        <p:sp>
          <p:nvSpPr>
            <p:cNvPr id="2059" name="Oval 2058">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Oval 2059">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62" name="Oval 2061">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350" y="2762501"/>
            <a:ext cx="3744592" cy="374459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12AB4-6036-4143-9322-E126EE65B52F}"/>
              </a:ext>
            </a:extLst>
          </p:cNvPr>
          <p:cNvSpPr>
            <a:spLocks noGrp="1"/>
          </p:cNvSpPr>
          <p:nvPr>
            <p:ph type="title"/>
          </p:nvPr>
        </p:nvSpPr>
        <p:spPr>
          <a:xfrm>
            <a:off x="702591" y="3404608"/>
            <a:ext cx="3520789" cy="2666087"/>
          </a:xfrm>
        </p:spPr>
        <p:txBody>
          <a:bodyPr>
            <a:normAutofit/>
          </a:bodyPr>
          <a:lstStyle/>
          <a:p>
            <a:pPr algn="ctr"/>
            <a:r>
              <a:rPr lang="en-AU" b="1">
                <a:solidFill>
                  <a:schemeClr val="bg1"/>
                </a:solidFill>
                <a:latin typeface="Arial" panose="020B0604020202020204" pitchFamily="34" charset="0"/>
                <a:cs typeface="Arial" panose="020B0604020202020204" pitchFamily="34" charset="0"/>
              </a:rPr>
              <a:t>Services and Resources</a:t>
            </a:r>
          </a:p>
        </p:txBody>
      </p:sp>
      <p:grpSp>
        <p:nvGrpSpPr>
          <p:cNvPr id="2064"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2065" name="Freeform: Shape 2064">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066" name="Freeform: Shape 2065">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068"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069" name="Freeform: Shape 2068">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70" name="Freeform: Shape 2069">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71" name="Freeform: Shape 2070">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72" name="Freeform: Shape 2071">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73" name="Freeform: Shape 2072">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74" name="Freeform: Shape 2073">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75" name="Freeform: Shape 2074">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76" name="Freeform: Shape 2075">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77" name="Freeform: Shape 2076">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78" name="Freeform: Shape 2077">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79" name="Freeform: Shape 2078">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80" name="Freeform: Shape 2079">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81" name="Freeform: Shape 2080">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82" name="Freeform: Shape 2081">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83" name="Freeform: Shape 2082">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84" name="Freeform: Shape 2083">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5" name="Freeform: Shape 2084">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6" name="Freeform: Shape 2085">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7" name="Freeform: Shape 2086">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8" name="Freeform: Shape 2087">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9" name="Freeform: Shape 2088">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0" name="Freeform: Shape 2089">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91" name="Freeform: Shape 2090">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92" name="Freeform: Shape 2091">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93" name="Freeform: Shape 2092">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94" name="Freeform: Shape 2093">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95" name="Freeform: Shape 2094">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6" name="Freeform: Shape 2095">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97" name="Freeform: Shape 2096">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98" name="Freeform: Shape 2097">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9" name="Freeform: Shape 2098">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0" name="Freeform: Shape 2099">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1" name="Freeform: Shape 2100">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2" name="Freeform: Shape 2101">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3" name="Freeform: Shape 2102">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4" name="Freeform: Shape 2103">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05" name="Freeform: Shape 2104">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6" name="Freeform: Shape 2105">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7" name="Freeform: Shape 2106">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8" name="Freeform: Shape 2107">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9" name="Freeform: Shape 2108">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0" name="Freeform: Shape 2109">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11" name="Freeform: Shape 2110">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12" name="Freeform: Shape 2111">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3" name="Freeform: Shape 2112">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4" name="Freeform: Shape 2113">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5" name="Freeform: Shape 2114">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6" name="Freeform: Shape 2115">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7" name="Freeform: Shape 2116">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8" name="Freeform: Shape 2117">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19" name="Freeform: Shape 2118">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20" name="Freeform: Shape 2119">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121" name="Freeform: Shape 2120">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22" name="Freeform: Shape 2121">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123" name="Freeform: Shape 2122">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4" name="Freeform: Shape 2123">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25" name="Freeform: Shape 2124">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26" name="Freeform: Shape 2125">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27" name="Freeform: Shape 2126">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28" name="Freeform: Shape 2127">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129" name="Freeform: Shape 2128">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30" name="Freeform: Shape 2129">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1" name="Freeform: Shape 2130">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2" name="Freeform: Shape 2131">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33" name="Freeform: Shape 2132">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4" name="Freeform: Shape 2133">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35" name="Freeform: Shape 2134">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36" name="Freeform: Shape 2135">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37" name="Freeform: Shape 2136">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38" name="Freeform: Shape 2137">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39" name="Freeform: Shape 2138">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40" name="Freeform: Shape 2139">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141" name="Freeform: Shape 2140">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2" name="Freeform: Shape 2141">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3" name="Freeform: Shape 2142">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4" name="Freeform: Shape 2143">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45" name="Freeform: Shape 2144">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6" name="Freeform: Shape 2145">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47" name="Freeform: Shape 2146">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8" name="Freeform: Shape 2147">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49" name="Freeform: Shape 2148">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0" name="Freeform: Shape 2149">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51" name="Freeform: Shape 2150">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2" name="Freeform: Shape 2151">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153" name="Freeform: Shape 2152">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4" name="Freeform: Shape 2153">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5" name="Freeform: Shape 2154">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6" name="Freeform: Shape 2155">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57" name="Freeform: Shape 2156">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8" name="Freeform: Shape 2157">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59" name="Freeform: Shape 2158">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0" name="Freeform: Shape 2159">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161" name="Freeform: Shape 2160">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62" name="Freeform: Shape 2161">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63" name="Freeform: Shape 2162">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64" name="Freeform: Shape 2163">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65" name="Freeform: Shape 2164">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66" name="Freeform: Shape 2165">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67" name="Freeform: Shape 2166">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68" name="Freeform: Shape 2167">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169" name="Freeform: Shape 2168">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0" name="Freeform: Shape 2169">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1" name="Freeform: Shape 2170">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2" name="Freeform: Shape 2171">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173" name="Freeform: Shape 2172">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4" name="Freeform: Shape 2173">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75" name="Freeform: Shape 2174">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6" name="Freeform: Shape 2175">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7" name="Freeform: Shape 2176">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8" name="Freeform: Shape 2177">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9" name="Freeform: Shape 2178">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0" name="Freeform: Shape 2179">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1" name="Freeform: Shape 2180">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82" name="Freeform: Shape 2181">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3" name="Freeform: Shape 2182">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4" name="Freeform: Shape 2183">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5" name="Freeform: Shape 2184">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6" name="Freeform: Shape 2185">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7" name="Freeform: Shape 2186">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8" name="Freeform: Shape 2187">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89" name="Freeform: Shape 2188">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0" name="Freeform: Shape 2189">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1" name="Freeform: Shape 2190">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2" name="Freeform: Shape 2191">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3" name="Freeform: Shape 2192">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4" name="Freeform: Shape 2193">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5" name="Freeform: Shape 2194">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96" name="Freeform: Shape 2195">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197" name="Freeform: Shape 2196">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98" name="Freeform: Shape 2197">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99" name="Freeform: Shape 2198">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0" name="Freeform: Shape 2199">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201" name="Freeform: Shape 2200">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2" name="Freeform: Shape 2201">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03" name="Freeform: Shape 2202">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04" name="Freeform: Shape 2203">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205" name="Freeform: Shape 2204">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06" name="Freeform: Shape 2205">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207" name="Freeform: Shape 2206">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08" name="Freeform: Shape 2207">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9" name="Freeform: Shape 2208">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0" name="Freeform: Shape 2209">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11" name="Freeform: Shape 2210">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2" name="Freeform: Shape 2211">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13" name="Freeform: Shape 2212">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214" name="Freeform: Shape 2213">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5" name="Freeform: Shape 2214">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6" name="Freeform: Shape 2215">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17" name="Freeform: Shape 2216">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8" name="Freeform: Shape 2217">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19" name="Freeform: Shape 2218">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0" name="Freeform: Shape 2219">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1" name="Freeform: Shape 2220">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2" name="Freeform: Shape 2221">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23" name="Freeform: Shape 2222">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4" name="Freeform: Shape 2223">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25" name="Freeform: Shape 2224">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6" name="Freeform: Shape 2225">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7" name="Freeform: Shape 2226">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8" name="Freeform: Shape 2227">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29" name="Freeform: Shape 2228">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0" name="Freeform: Shape 2229">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31" name="Freeform: Shape 2230">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2" name="Freeform: Shape 2231">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33" name="Freeform: Shape 2232">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34" name="Freeform: Shape 2233">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235" name="Freeform: Shape 2234">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36" name="Freeform: Shape 2235">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237" name="Freeform: Shape 2236">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22540602-11AF-4E6A-99CF-E15AA5F33BA7}"/>
              </a:ext>
            </a:extLst>
          </p:cNvPr>
          <p:cNvSpPr>
            <a:spLocks noGrp="1"/>
          </p:cNvSpPr>
          <p:nvPr>
            <p:ph idx="1"/>
          </p:nvPr>
        </p:nvSpPr>
        <p:spPr>
          <a:xfrm>
            <a:off x="6477270" y="483089"/>
            <a:ext cx="4974771" cy="6087698"/>
          </a:xfrm>
        </p:spPr>
        <p:txBody>
          <a:bodyPr vert="horz" lIns="82953" tIns="41476" rIns="82953" bIns="41476" rtlCol="0">
            <a:normAutofit fontScale="92500" lnSpcReduction="10000"/>
          </a:bodyPr>
          <a:lstStyle/>
          <a:p>
            <a:pPr marL="0" indent="0">
              <a:spcBef>
                <a:spcPts val="544"/>
              </a:spcBef>
              <a:buNone/>
            </a:pPr>
            <a:r>
              <a:rPr lang="en-AU" sz="1400" b="1" dirty="0">
                <a:solidFill>
                  <a:schemeClr val="bg1"/>
                </a:solidFill>
                <a:latin typeface="Arial"/>
                <a:cs typeface="Arial"/>
              </a:rPr>
              <a:t>Kids Helpline       1800 55 1800    </a:t>
            </a:r>
            <a:endParaRPr lang="en-AU" sz="1400" b="1" dirty="0">
              <a:solidFill>
                <a:schemeClr val="bg1"/>
              </a:solidFill>
              <a:latin typeface="Arial" panose="020B0604020202020204" pitchFamily="34" charset="0"/>
              <a:cs typeface="Arial" panose="020B0604020202020204" pitchFamily="34" charset="0"/>
            </a:endParaRPr>
          </a:p>
          <a:p>
            <a:pPr marL="0" indent="0">
              <a:spcBef>
                <a:spcPts val="544"/>
              </a:spcBef>
              <a:buNone/>
            </a:pPr>
            <a:r>
              <a:rPr lang="en-AU" sz="1400" dirty="0">
                <a:solidFill>
                  <a:schemeClr val="bg1"/>
                </a:solidFill>
                <a:latin typeface="Arial"/>
                <a:cs typeface="Arial"/>
                <a:hlinkClick r:id="rId4"/>
              </a:rPr>
              <a:t>www.kidshelp.com.au/teens/get-help/web-counselling/</a:t>
            </a:r>
            <a:r>
              <a:rPr lang="en-AU" sz="1400" dirty="0">
                <a:solidFill>
                  <a:schemeClr val="bg1"/>
                </a:solidFill>
                <a:latin typeface="Arial"/>
                <a:cs typeface="Arial"/>
              </a:rPr>
              <a:t>   </a:t>
            </a:r>
            <a:endParaRPr lang="en-AU" sz="1400" dirty="0">
              <a:solidFill>
                <a:schemeClr val="bg1"/>
              </a:solidFill>
              <a:latin typeface="Arial" panose="020B0604020202020204" pitchFamily="34" charset="0"/>
              <a:cs typeface="Arial" panose="020B0604020202020204" pitchFamily="34" charset="0"/>
            </a:endParaRPr>
          </a:p>
          <a:p>
            <a:pPr marL="0" indent="0">
              <a:spcBef>
                <a:spcPts val="544"/>
              </a:spcBef>
              <a:buNone/>
            </a:pPr>
            <a:endParaRPr lang="en-AU" sz="1400" b="1" dirty="0">
              <a:solidFill>
                <a:schemeClr val="bg1"/>
              </a:solidFill>
              <a:latin typeface="Arial" panose="020B0604020202020204" pitchFamily="34" charset="0"/>
              <a:cs typeface="Arial" panose="020B0604020202020204" pitchFamily="34" charset="0"/>
            </a:endParaRPr>
          </a:p>
          <a:p>
            <a:pPr marL="0" indent="0">
              <a:spcBef>
                <a:spcPts val="544"/>
              </a:spcBef>
              <a:buNone/>
            </a:pPr>
            <a:r>
              <a:rPr lang="en-AU" sz="1400" b="1" dirty="0">
                <a:solidFill>
                  <a:schemeClr val="bg1"/>
                </a:solidFill>
                <a:latin typeface="Arial"/>
                <a:cs typeface="Arial"/>
              </a:rPr>
              <a:t>Headspace Centres</a:t>
            </a:r>
          </a:p>
          <a:p>
            <a:pPr marL="0" indent="0">
              <a:spcBef>
                <a:spcPts val="544"/>
              </a:spcBef>
              <a:buNone/>
            </a:pPr>
            <a:r>
              <a:rPr lang="en-AU" sz="1400" dirty="0">
                <a:solidFill>
                  <a:schemeClr val="bg1"/>
                </a:solidFill>
                <a:latin typeface="Arial"/>
                <a:cs typeface="Arial"/>
                <a:hlinkClick r:id="rId5"/>
              </a:rPr>
              <a:t>www.headspace.com.au</a:t>
            </a:r>
            <a:r>
              <a:rPr lang="en-AU" sz="1400" dirty="0">
                <a:solidFill>
                  <a:schemeClr val="bg1"/>
                </a:solidFill>
                <a:latin typeface="Arial"/>
                <a:cs typeface="Arial"/>
              </a:rPr>
              <a:t> </a:t>
            </a:r>
            <a:endParaRPr lang="en-AU" sz="1400" dirty="0">
              <a:solidFill>
                <a:schemeClr val="bg1"/>
              </a:solidFill>
              <a:latin typeface="Arial" panose="020B0604020202020204" pitchFamily="34" charset="0"/>
              <a:cs typeface="Arial" panose="020B0604020202020204" pitchFamily="34" charset="0"/>
            </a:endParaRPr>
          </a:p>
          <a:p>
            <a:pPr marL="0" indent="0">
              <a:spcBef>
                <a:spcPts val="544"/>
              </a:spcBef>
              <a:buNone/>
            </a:pPr>
            <a:endParaRPr lang="en-AU" sz="1400" dirty="0">
              <a:solidFill>
                <a:schemeClr val="bg1"/>
              </a:solidFill>
              <a:latin typeface="Arial" panose="020B0604020202020204" pitchFamily="34" charset="0"/>
              <a:cs typeface="Arial" panose="020B0604020202020204" pitchFamily="34" charset="0"/>
            </a:endParaRPr>
          </a:p>
          <a:p>
            <a:pPr marL="0" indent="0">
              <a:spcBef>
                <a:spcPts val="544"/>
              </a:spcBef>
              <a:buNone/>
            </a:pPr>
            <a:r>
              <a:rPr lang="en-AU" sz="1400" b="1" dirty="0">
                <a:solidFill>
                  <a:schemeClr val="bg1"/>
                </a:solidFill>
                <a:latin typeface="Arial"/>
                <a:cs typeface="Arial"/>
              </a:rPr>
              <a:t>Reach Out</a:t>
            </a:r>
            <a:r>
              <a:rPr lang="en-AU" sz="1400" dirty="0">
                <a:solidFill>
                  <a:schemeClr val="bg1"/>
                </a:solidFill>
                <a:latin typeface="Arial"/>
                <a:cs typeface="Arial"/>
              </a:rPr>
              <a:t>          </a:t>
            </a:r>
            <a:r>
              <a:rPr lang="en-AU" sz="1400" dirty="0">
                <a:solidFill>
                  <a:schemeClr val="bg1"/>
                </a:solidFill>
                <a:latin typeface="Arial"/>
                <a:cs typeface="Arial"/>
                <a:hlinkClick r:id="rId6"/>
              </a:rPr>
              <a:t>www.reachout.com.au</a:t>
            </a:r>
            <a:r>
              <a:rPr lang="en-AU" sz="1400" dirty="0">
                <a:solidFill>
                  <a:schemeClr val="bg1"/>
                </a:solidFill>
                <a:latin typeface="Arial"/>
                <a:cs typeface="Arial"/>
              </a:rPr>
              <a:t> </a:t>
            </a:r>
            <a:endParaRPr lang="en-AU" sz="1400" dirty="0">
              <a:solidFill>
                <a:schemeClr val="bg1"/>
              </a:solidFill>
              <a:latin typeface="Arial" panose="020B0604020202020204" pitchFamily="34" charset="0"/>
              <a:cs typeface="Arial" panose="020B0604020202020204" pitchFamily="34" charset="0"/>
            </a:endParaRPr>
          </a:p>
          <a:p>
            <a:pPr marL="0" indent="0">
              <a:spcBef>
                <a:spcPts val="544"/>
              </a:spcBef>
              <a:buNone/>
            </a:pPr>
            <a:r>
              <a:rPr lang="en-AU" sz="1400" dirty="0">
                <a:solidFill>
                  <a:schemeClr val="bg1"/>
                </a:solidFill>
                <a:latin typeface="Arial"/>
                <a:cs typeface="Arial"/>
              </a:rPr>
              <a:t>(this is not a crisis service / does not provide one-on-one counselling)</a:t>
            </a:r>
          </a:p>
          <a:p>
            <a:pPr marL="0" indent="0">
              <a:spcBef>
                <a:spcPts val="544"/>
              </a:spcBef>
              <a:buNone/>
            </a:pPr>
            <a:endParaRPr lang="en-AU" sz="1400" b="1" dirty="0">
              <a:solidFill>
                <a:schemeClr val="bg1"/>
              </a:solidFill>
              <a:latin typeface="Arial" panose="020B0604020202020204" pitchFamily="34" charset="0"/>
              <a:cs typeface="Arial" panose="020B0604020202020204" pitchFamily="34" charset="0"/>
            </a:endParaRPr>
          </a:p>
          <a:p>
            <a:pPr marL="0" indent="0">
              <a:spcBef>
                <a:spcPts val="544"/>
              </a:spcBef>
              <a:buNone/>
            </a:pPr>
            <a:r>
              <a:rPr lang="en-AU" sz="1400" b="1" dirty="0">
                <a:solidFill>
                  <a:schemeClr val="bg1"/>
                </a:solidFill>
                <a:latin typeface="Arial"/>
                <a:cs typeface="Arial"/>
              </a:rPr>
              <a:t>Suicide Call Back Service    1300 659 467 </a:t>
            </a:r>
            <a:endParaRPr lang="en-AU" sz="1400" b="1" dirty="0">
              <a:solidFill>
                <a:schemeClr val="bg1"/>
              </a:solidFill>
              <a:latin typeface="Arial" panose="020B0604020202020204" pitchFamily="34" charset="0"/>
              <a:cs typeface="Arial" panose="020B0604020202020204" pitchFamily="34" charset="0"/>
            </a:endParaRPr>
          </a:p>
          <a:p>
            <a:pPr marL="0" indent="0">
              <a:spcBef>
                <a:spcPts val="544"/>
              </a:spcBef>
              <a:buNone/>
            </a:pPr>
            <a:r>
              <a:rPr lang="en-AU" sz="1400" dirty="0">
                <a:solidFill>
                  <a:schemeClr val="bg1"/>
                </a:solidFill>
                <a:latin typeface="Arial"/>
                <a:cs typeface="Arial"/>
              </a:rPr>
              <a:t>(people aged 15 years and over)</a:t>
            </a:r>
          </a:p>
          <a:p>
            <a:pPr marL="0" indent="0">
              <a:spcBef>
                <a:spcPts val="544"/>
              </a:spcBef>
              <a:buNone/>
            </a:pPr>
            <a:endParaRPr lang="en-AU" sz="1400" dirty="0">
              <a:solidFill>
                <a:schemeClr val="bg1"/>
              </a:solidFill>
              <a:latin typeface="Arial" panose="020B0604020202020204" pitchFamily="34" charset="0"/>
              <a:cs typeface="Arial" panose="020B0604020202020204" pitchFamily="34" charset="0"/>
            </a:endParaRPr>
          </a:p>
          <a:p>
            <a:pPr marL="0" indent="0">
              <a:spcBef>
                <a:spcPts val="544"/>
              </a:spcBef>
              <a:buClr>
                <a:schemeClr val="folHlink"/>
              </a:buClr>
              <a:buNone/>
            </a:pPr>
            <a:r>
              <a:rPr lang="en-AU" sz="1400" b="1" dirty="0">
                <a:solidFill>
                  <a:schemeClr val="bg1"/>
                </a:solidFill>
                <a:latin typeface="Arial"/>
                <a:cs typeface="Arial"/>
              </a:rPr>
              <a:t>Australian Centre for Grief and Bereavement  </a:t>
            </a:r>
            <a:r>
              <a:rPr lang="en-AU" sz="1400" dirty="0">
                <a:solidFill>
                  <a:schemeClr val="bg1"/>
                </a:solidFill>
                <a:latin typeface="Arial"/>
                <a:cs typeface="Arial"/>
                <a:hlinkClick r:id="rId7"/>
              </a:rPr>
              <a:t>www.grief.org.au/</a:t>
            </a:r>
            <a:r>
              <a:rPr lang="en-AU" sz="1400" dirty="0">
                <a:solidFill>
                  <a:schemeClr val="bg1"/>
                </a:solidFill>
                <a:latin typeface="Arial"/>
                <a:cs typeface="Arial"/>
              </a:rPr>
              <a:t> </a:t>
            </a:r>
          </a:p>
          <a:p>
            <a:pPr marL="0" indent="0">
              <a:buNone/>
            </a:pPr>
            <a:r>
              <a:rPr lang="en-AU" sz="1400" dirty="0">
                <a:solidFill>
                  <a:schemeClr val="bg1"/>
                </a:solidFill>
                <a:latin typeface="Arial" panose="020B0604020202020204" pitchFamily="34" charset="0"/>
                <a:cs typeface="Arial" panose="020B0604020202020204" pitchFamily="34" charset="0"/>
              </a:rPr>
              <a:t>Sabrina’s Reach4Life/Bereavement Group (BBSGNT) - </a:t>
            </a:r>
            <a:r>
              <a:rPr lang="en-AU" sz="1400" dirty="0">
                <a:solidFill>
                  <a:schemeClr val="bg1"/>
                </a:solidFill>
                <a:effectLst/>
                <a:latin typeface="Book Antiqua" panose="02040602050305030304" pitchFamily="18" charset="0"/>
                <a:ea typeface="Calibri" panose="020F0502020204030204" pitchFamily="34" charset="0"/>
              </a:rPr>
              <a:t>Mobile: 0491 311 211 </a:t>
            </a:r>
            <a:endParaRPr lang="en-AU" sz="1400" dirty="0">
              <a:solidFill>
                <a:schemeClr val="bg1"/>
              </a:solidFill>
              <a:effectLst/>
              <a:latin typeface="Calibri" panose="020F0502020204030204" pitchFamily="34" charset="0"/>
              <a:ea typeface="Calibri" panose="020F0502020204030204" pitchFamily="34" charset="0"/>
            </a:endParaRPr>
          </a:p>
          <a:p>
            <a:pPr marL="0" indent="0">
              <a:buNone/>
            </a:pPr>
            <a:r>
              <a:rPr lang="en-AU" sz="1400" u="sng" dirty="0">
                <a:solidFill>
                  <a:schemeClr val="bg1"/>
                </a:solidFill>
                <a:effectLst/>
                <a:latin typeface="Book Antiqua" panose="02040602050305030304" pitchFamily="18" charset="0"/>
                <a:ea typeface="Calibri" panose="020F0502020204030204" pitchFamily="34" charset="0"/>
                <a:hlinkClick r:id="rId8"/>
              </a:rPr>
              <a:t>info@sabrinasreach4ife.com.au</a:t>
            </a:r>
            <a:endParaRPr lang="en-AU" sz="1400" u="sng" dirty="0">
              <a:solidFill>
                <a:schemeClr val="bg1"/>
              </a:solidFill>
              <a:effectLst/>
              <a:latin typeface="Book Antiqua" panose="02040602050305030304" pitchFamily="18" charset="0"/>
              <a:ea typeface="Calibri" panose="020F0502020204030204" pitchFamily="34" charset="0"/>
            </a:endParaRPr>
          </a:p>
          <a:p>
            <a:pPr marL="0" indent="0">
              <a:buNone/>
            </a:pPr>
            <a:r>
              <a:rPr lang="en-AU" sz="1400" u="sng" dirty="0">
                <a:solidFill>
                  <a:schemeClr val="bg1"/>
                </a:solidFill>
                <a:effectLst/>
                <a:latin typeface="Book Antiqua" panose="02040602050305030304" pitchFamily="18" charset="0"/>
                <a:ea typeface="Calibri" panose="020F0502020204030204" pitchFamily="34" charset="0"/>
              </a:rPr>
              <a:t>https://sabrinasreach4life.com.au/</a:t>
            </a:r>
          </a:p>
          <a:p>
            <a:pPr marL="0" indent="0">
              <a:buNone/>
            </a:pPr>
            <a:endParaRPr lang="en-AU" sz="1400" u="sng" dirty="0">
              <a:solidFill>
                <a:schemeClr val="bg1"/>
              </a:solidFill>
              <a:latin typeface="Book Antiqua" panose="02040602050305030304" pitchFamily="18" charset="0"/>
              <a:ea typeface="Calibri" panose="020F0502020204030204" pitchFamily="34" charset="0"/>
            </a:endParaRPr>
          </a:p>
          <a:p>
            <a:pPr marL="0" indent="0">
              <a:buNone/>
            </a:pPr>
            <a:r>
              <a:rPr lang="en-AU" sz="1400" dirty="0" err="1">
                <a:solidFill>
                  <a:schemeClr val="bg1"/>
                </a:solidFill>
                <a:latin typeface="Book Antiqua" panose="02040602050305030304" pitchFamily="18" charset="0"/>
                <a:cs typeface="Arial" panose="020B0604020202020204" pitchFamily="34" charset="0"/>
              </a:rPr>
              <a:t>StandBy</a:t>
            </a:r>
            <a:r>
              <a:rPr lang="en-AU" sz="1400" dirty="0">
                <a:solidFill>
                  <a:schemeClr val="bg1"/>
                </a:solidFill>
                <a:latin typeface="Book Antiqua" panose="02040602050305030304" pitchFamily="18" charset="0"/>
                <a:cs typeface="Arial" panose="020B0604020202020204" pitchFamily="34" charset="0"/>
              </a:rPr>
              <a:t> Support after Suicide - Local Standby Site/NT – 0418575680</a:t>
            </a:r>
          </a:p>
          <a:p>
            <a:pPr marL="0" indent="0">
              <a:buNone/>
            </a:pPr>
            <a:endParaRPr lang="en-AU" sz="1400" dirty="0">
              <a:solidFill>
                <a:schemeClr val="bg1"/>
              </a:solidFill>
              <a:latin typeface="Book Antiqua" panose="02040602050305030304" pitchFamily="18" charset="0"/>
              <a:cs typeface="Arial" panose="020B0604020202020204" pitchFamily="34" charset="0"/>
            </a:endParaRPr>
          </a:p>
          <a:p>
            <a:pPr marL="0" indent="0">
              <a:buNone/>
            </a:pPr>
            <a:r>
              <a:rPr lang="en-AU" sz="1400" dirty="0">
                <a:solidFill>
                  <a:schemeClr val="bg1"/>
                </a:solidFill>
                <a:latin typeface="Arial" panose="020B0604020202020204" pitchFamily="34" charset="0"/>
                <a:cs typeface="Arial" panose="020B0604020202020204" pitchFamily="34" charset="0"/>
                <a:hlinkClick r:id="rId9"/>
              </a:rPr>
              <a:t>https://standbysupport.com.au/resources/?gclid=CjwKCAjw0a-SBhBkEiwApljU0rb9x0yLMmQkg3lwT_RVnIok1J-GZ5pumdOOesJ2iIRxZunQbRG2rxoC-3QQAvD_BwE#freebooks</a:t>
            </a:r>
            <a:endParaRPr lang="en-AU" sz="1400" dirty="0">
              <a:solidFill>
                <a:schemeClr val="bg1"/>
              </a:solidFill>
              <a:latin typeface="Book Antiqua" panose="02040602050305030304" pitchFamily="18" charset="0"/>
              <a:cs typeface="Arial" panose="020B0604020202020204" pitchFamily="34" charset="0"/>
            </a:endParaRPr>
          </a:p>
          <a:p>
            <a:pPr marL="0" indent="0">
              <a:buNone/>
            </a:pPr>
            <a:endParaRPr lang="en-AU" sz="700" dirty="0">
              <a:solidFill>
                <a:schemeClr val="bg1"/>
              </a:solidFill>
              <a:latin typeface="Arial" panose="020B0604020202020204" pitchFamily="34" charset="0"/>
              <a:cs typeface="Arial" panose="020B0604020202020204" pitchFamily="34" charset="0"/>
            </a:endParaRPr>
          </a:p>
          <a:p>
            <a:pPr marL="0" indent="0">
              <a:buNone/>
            </a:pPr>
            <a:endParaRPr lang="en-AU" sz="700" dirty="0">
              <a:solidFill>
                <a:schemeClr val="bg1"/>
              </a:solidFill>
            </a:endParaRPr>
          </a:p>
        </p:txBody>
      </p:sp>
    </p:spTree>
    <p:extLst>
      <p:ext uri="{BB962C8B-B14F-4D97-AF65-F5344CB8AC3E}">
        <p14:creationId xmlns:p14="http://schemas.microsoft.com/office/powerpoint/2010/main" val="352313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11" name="Rectangle 471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13" name="Freeform: Shape 471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Rectangle 2">
            <a:extLst>
              <a:ext uri="{FF2B5EF4-FFF2-40B4-BE49-F238E27FC236}">
                <a16:creationId xmlns:a16="http://schemas.microsoft.com/office/drawing/2014/main" id="{EDB79C60-B1BC-E091-10D8-9CEF8869433D}"/>
              </a:ext>
            </a:extLst>
          </p:cNvPr>
          <p:cNvSpPr>
            <a:spLocks noGrp="1"/>
          </p:cNvSpPr>
          <p:nvPr>
            <p:ph type="title" idx="4294967295"/>
          </p:nvPr>
        </p:nvSpPr>
        <p:spPr>
          <a:xfrm>
            <a:off x="686834" y="1153572"/>
            <a:ext cx="3200400" cy="4461163"/>
          </a:xfrm>
        </p:spPr>
        <p:txBody>
          <a:bodyPr vert="horz" lIns="91440" tIns="45720" rIns="91440" bIns="45720" rtlCol="0" anchor="ctr">
            <a:normAutofit/>
          </a:bodyPr>
          <a:lstStyle/>
          <a:p>
            <a:r>
              <a:rPr lang="en-US" altLang="en-US" b="1" kern="1200">
                <a:solidFill>
                  <a:srgbClr val="FFFFFF"/>
                </a:solidFill>
                <a:latin typeface="+mj-lt"/>
                <a:ea typeface="+mj-ea"/>
                <a:cs typeface="+mj-cs"/>
              </a:rPr>
              <a:t>Trauma - Definitions</a:t>
            </a:r>
          </a:p>
        </p:txBody>
      </p:sp>
      <p:sp>
        <p:nvSpPr>
          <p:cNvPr id="47115" name="Arc 471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3">
            <a:extLst>
              <a:ext uri="{FF2B5EF4-FFF2-40B4-BE49-F238E27FC236}">
                <a16:creationId xmlns:a16="http://schemas.microsoft.com/office/drawing/2014/main" id="{F4021A0D-0071-C0AA-3F9A-DE843B7E6C08}"/>
              </a:ext>
            </a:extLst>
          </p:cNvPr>
          <p:cNvSpPr txBox="1">
            <a:spLocks noGrp="1"/>
          </p:cNvSpPr>
          <p:nvPr>
            <p:ph type="body" idx="4294967295"/>
          </p:nvPr>
        </p:nvSpPr>
        <p:spPr>
          <a:xfrm>
            <a:off x="4447308" y="591344"/>
            <a:ext cx="6906491" cy="5585619"/>
          </a:xfrm>
        </p:spPr>
        <p:txBody>
          <a:bodyPr vert="horz" lIns="91440" tIns="45720" rIns="91440" bIns="45720" rtlCol="0" anchor="ctr">
            <a:normAutofit/>
          </a:bodyPr>
          <a:lstStyle/>
          <a:p>
            <a:pPr>
              <a:spcBef>
                <a:spcPts val="700"/>
              </a:spcBef>
              <a:defRPr/>
            </a:pPr>
            <a:endParaRPr lang="en-US" b="1">
              <a:effectLst>
                <a:outerShdw dist="38096" dir="2700000">
                  <a:srgbClr val="C0C0C0"/>
                </a:outerShdw>
              </a:effectLst>
            </a:endParaRPr>
          </a:p>
          <a:p>
            <a:pPr>
              <a:spcBef>
                <a:spcPts val="700"/>
              </a:spcBef>
              <a:defRPr/>
            </a:pPr>
            <a:endParaRPr lang="en-US" b="1">
              <a:effectLst>
                <a:outerShdw dist="38096" dir="2700000">
                  <a:srgbClr val="C0C0C0"/>
                </a:outerShdw>
              </a:effectLst>
            </a:endParaRPr>
          </a:p>
          <a:p>
            <a:pPr marL="0">
              <a:spcBef>
                <a:spcPts val="0"/>
              </a:spcBef>
              <a:defRPr/>
            </a:pPr>
            <a:endParaRPr lang="en-US"/>
          </a:p>
          <a:p>
            <a:pPr marL="0">
              <a:spcBef>
                <a:spcPts val="0"/>
              </a:spcBef>
              <a:defRPr/>
            </a:pPr>
            <a:r>
              <a:rPr lang="en-US"/>
              <a:t>Trauma is the emotional, psychological and physiological residue left over from heightened stress that accompanies experiences of threat, violence and life-changing events. </a:t>
            </a:r>
          </a:p>
          <a:p>
            <a:pPr>
              <a:spcBef>
                <a:spcPts val="700"/>
              </a:spcBef>
              <a:defRPr/>
            </a:pPr>
            <a:r>
              <a:rPr lang="en-US" i="1"/>
              <a:t>Childhood association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7E5A-8978-107D-758A-50B6011479AF}"/>
              </a:ext>
            </a:extLst>
          </p:cNvPr>
          <p:cNvSpPr>
            <a:spLocks noGrp="1"/>
          </p:cNvSpPr>
          <p:nvPr>
            <p:ph type="title"/>
          </p:nvPr>
        </p:nvSpPr>
        <p:spPr/>
        <p:txBody>
          <a:bodyPr/>
          <a:lstStyle/>
          <a:p>
            <a:r>
              <a:rPr lang="en-AU"/>
              <a:t>Contexts of trauma</a:t>
            </a:r>
            <a:endParaRPr lang="en-AU" dirty="0"/>
          </a:p>
        </p:txBody>
      </p:sp>
      <p:graphicFrame>
        <p:nvGraphicFramePr>
          <p:cNvPr id="30" name="Content Placeholder 2">
            <a:extLst>
              <a:ext uri="{FF2B5EF4-FFF2-40B4-BE49-F238E27FC236}">
                <a16:creationId xmlns:a16="http://schemas.microsoft.com/office/drawing/2014/main" id="{8F2E7FC1-AB81-9A5E-9560-38B41425E08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30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265" name="Rectangle 5325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a:extLst>
              <a:ext uri="{FF2B5EF4-FFF2-40B4-BE49-F238E27FC236}">
                <a16:creationId xmlns:a16="http://schemas.microsoft.com/office/drawing/2014/main" id="{04689498-6C37-A40B-D8B8-E6D621395604}"/>
              </a:ext>
            </a:extLst>
          </p:cNvPr>
          <p:cNvSpPr>
            <a:spLocks noGrp="1"/>
          </p:cNvSpPr>
          <p:nvPr>
            <p:ph type="title" idx="4294967295"/>
          </p:nvPr>
        </p:nvSpPr>
        <p:spPr>
          <a:xfrm>
            <a:off x="640080" y="325369"/>
            <a:ext cx="4368602" cy="1956841"/>
          </a:xfrm>
        </p:spPr>
        <p:txBody>
          <a:bodyPr vert="horz" lIns="91440" tIns="45720" rIns="91440" bIns="45720" rtlCol="0" anchor="b">
            <a:normAutofit/>
          </a:bodyPr>
          <a:lstStyle/>
          <a:p>
            <a:r>
              <a:rPr lang="en-US" altLang="en-US" sz="5400" b="1"/>
              <a:t>TRAUMA</a:t>
            </a:r>
          </a:p>
        </p:txBody>
      </p:sp>
      <p:sp>
        <p:nvSpPr>
          <p:cNvPr id="5326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1" name="Rectangle 1">
            <a:extLst>
              <a:ext uri="{FF2B5EF4-FFF2-40B4-BE49-F238E27FC236}">
                <a16:creationId xmlns:a16="http://schemas.microsoft.com/office/drawing/2014/main" id="{D292502F-AAD1-A363-CBCB-894B60B82863}"/>
              </a:ext>
            </a:extLst>
          </p:cNvPr>
          <p:cNvSpPr>
            <a:spLocks noChangeArrowheads="1"/>
          </p:cNvSpPr>
          <p:nvPr/>
        </p:nvSpPr>
        <p:spPr bwMode="auto">
          <a:xfrm>
            <a:off x="640080" y="2872899"/>
            <a:ext cx="4243589" cy="33206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0"/>
              </a:spcBef>
              <a:spcAft>
                <a:spcPts val="600"/>
              </a:spcAft>
              <a:buNone/>
            </a:pPr>
            <a:br>
              <a:rPr lang="en-US" altLang="en-US" sz="2000" dirty="0">
                <a:latin typeface="+mn-lt"/>
                <a:cs typeface="+mn-cs"/>
              </a:rPr>
            </a:br>
            <a:r>
              <a:rPr lang="en-US" altLang="en-US" sz="2000" dirty="0">
                <a:latin typeface="+mn-lt"/>
                <a:cs typeface="+mn-cs"/>
              </a:rPr>
              <a:t>4 core assumptions fundamental to our belief in such invulnerability:</a:t>
            </a:r>
          </a:p>
          <a:p>
            <a:pPr indent="-228600">
              <a:lnSpc>
                <a:spcPct val="90000"/>
              </a:lnSpc>
              <a:spcBef>
                <a:spcPct val="0"/>
              </a:spcBef>
              <a:spcAft>
                <a:spcPts val="600"/>
              </a:spcAft>
              <a:buFont typeface="Arial" panose="020B0604020202020204" pitchFamily="34" charset="0"/>
              <a:buChar char="•"/>
            </a:pPr>
            <a:endParaRPr lang="en-US" altLang="en-US" sz="2000" dirty="0">
              <a:latin typeface="+mn-lt"/>
              <a:cs typeface="+mn-cs"/>
            </a:endParaRPr>
          </a:p>
          <a:p>
            <a:pPr>
              <a:lnSpc>
                <a:spcPct val="90000"/>
              </a:lnSpc>
              <a:spcBef>
                <a:spcPct val="0"/>
              </a:spcBef>
              <a:spcAft>
                <a:spcPts val="600"/>
              </a:spcAft>
              <a:buNone/>
            </a:pPr>
            <a:r>
              <a:rPr lang="en-US" altLang="en-US" sz="2000" dirty="0">
                <a:latin typeface="+mn-lt"/>
                <a:cs typeface="+mn-cs"/>
              </a:rPr>
              <a:t>(1) The world is benevolent or at least benign;</a:t>
            </a:r>
          </a:p>
          <a:p>
            <a:pPr>
              <a:lnSpc>
                <a:spcPct val="90000"/>
              </a:lnSpc>
              <a:spcBef>
                <a:spcPct val="0"/>
              </a:spcBef>
              <a:spcAft>
                <a:spcPts val="600"/>
              </a:spcAft>
              <a:buNone/>
            </a:pPr>
            <a:r>
              <a:rPr lang="en-US" altLang="en-US" sz="2000" dirty="0">
                <a:latin typeface="+mn-lt"/>
                <a:cs typeface="+mn-cs"/>
              </a:rPr>
              <a:t>(2) Life is meaningful;</a:t>
            </a:r>
          </a:p>
          <a:p>
            <a:pPr>
              <a:lnSpc>
                <a:spcPct val="90000"/>
              </a:lnSpc>
              <a:spcBef>
                <a:spcPct val="0"/>
              </a:spcBef>
              <a:spcAft>
                <a:spcPts val="600"/>
              </a:spcAft>
              <a:buNone/>
            </a:pPr>
            <a:r>
              <a:rPr lang="en-US" altLang="en-US" sz="2000" dirty="0">
                <a:latin typeface="+mn-lt"/>
                <a:cs typeface="+mn-cs"/>
              </a:rPr>
              <a:t>(3) We have control over our lives; and</a:t>
            </a:r>
          </a:p>
          <a:p>
            <a:pPr>
              <a:lnSpc>
                <a:spcPct val="90000"/>
              </a:lnSpc>
              <a:spcBef>
                <a:spcPct val="0"/>
              </a:spcBef>
              <a:spcAft>
                <a:spcPts val="600"/>
              </a:spcAft>
              <a:buNone/>
            </a:pPr>
            <a:r>
              <a:rPr lang="en-US" altLang="en-US" sz="2000" dirty="0">
                <a:latin typeface="+mn-lt"/>
                <a:cs typeface="+mn-cs"/>
              </a:rPr>
              <a:t>(4) Positive self-worth.</a:t>
            </a:r>
          </a:p>
        </p:txBody>
      </p:sp>
      <p:pic>
        <p:nvPicPr>
          <p:cNvPr id="53267" name="Picture 53252" descr="Aqua and green fractal background like floral petal">
            <a:extLst>
              <a:ext uri="{FF2B5EF4-FFF2-40B4-BE49-F238E27FC236}">
                <a16:creationId xmlns:a16="http://schemas.microsoft.com/office/drawing/2014/main" id="{3DCEF3EB-4919-A5C9-3DDA-1B21C6A327A2}"/>
              </a:ext>
            </a:extLst>
          </p:cNvPr>
          <p:cNvPicPr>
            <a:picLocks noChangeAspect="1"/>
          </p:cNvPicPr>
          <p:nvPr/>
        </p:nvPicPr>
        <p:blipFill rotWithShape="1">
          <a:blip r:embed="rId3"/>
          <a:srcRect l="8497" r="1627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352" name="Rectangle 57351">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54" name="Rectangle 57353">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356" name="Group 57355">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57357" name="Freeform: Shape 57356">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58" name="Freeform: Shape 57357">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59" name="Freeform: Shape 57358">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70" name="Rectangle 2">
            <a:extLst>
              <a:ext uri="{FF2B5EF4-FFF2-40B4-BE49-F238E27FC236}">
                <a16:creationId xmlns:a16="http://schemas.microsoft.com/office/drawing/2014/main" id="{811A6964-2C7D-C64F-87C3-8D807E26F7E2}"/>
              </a:ext>
            </a:extLst>
          </p:cNvPr>
          <p:cNvSpPr>
            <a:spLocks noGrp="1" noChangeArrowheads="1"/>
          </p:cNvSpPr>
          <p:nvPr>
            <p:ph type="title" idx="4294967295"/>
          </p:nvPr>
        </p:nvSpPr>
        <p:spPr>
          <a:xfrm>
            <a:off x="726295" y="1188398"/>
            <a:ext cx="3658053" cy="1786515"/>
          </a:xfrm>
        </p:spPr>
        <p:txBody>
          <a:bodyPr vert="horz" lIns="91440" tIns="45720" rIns="91440" bIns="45720" rtlCol="0" anchor="t">
            <a:normAutofit/>
          </a:bodyPr>
          <a:lstStyle/>
          <a:p>
            <a:pPr>
              <a:defRPr/>
            </a:pPr>
            <a:r>
              <a:rPr lang="en-US" altLang="en-US" sz="4000" b="1" kern="1200" dirty="0">
                <a:solidFill>
                  <a:schemeClr val="tx2"/>
                </a:solidFill>
                <a:latin typeface="+mj-lt"/>
                <a:ea typeface="+mj-ea"/>
                <a:cs typeface="+mj-cs"/>
              </a:rPr>
              <a:t>Trauma Reactions</a:t>
            </a:r>
          </a:p>
        </p:txBody>
      </p:sp>
      <p:sp>
        <p:nvSpPr>
          <p:cNvPr id="5" name="TextBox 4">
            <a:extLst>
              <a:ext uri="{FF2B5EF4-FFF2-40B4-BE49-F238E27FC236}">
                <a16:creationId xmlns:a16="http://schemas.microsoft.com/office/drawing/2014/main" id="{F8BE2FD3-8A5A-6CC1-FCF0-4E38DE6EFE6F}"/>
              </a:ext>
            </a:extLst>
          </p:cNvPr>
          <p:cNvSpPr txBox="1"/>
          <p:nvPr/>
        </p:nvSpPr>
        <p:spPr>
          <a:xfrm>
            <a:off x="7048267" y="953174"/>
            <a:ext cx="6684708" cy="3782078"/>
          </a:xfrm>
          <a:prstGeom prst="rect">
            <a:avLst/>
          </a:prstGeom>
        </p:spPr>
        <p:txBody>
          <a:bodyPr vert="horz" lIns="91440" tIns="45720" rIns="91440" bIns="45720" rtlCol="0" anchor="b">
            <a:noAutofit/>
          </a:bodyPr>
          <a:lstStyle/>
          <a:p>
            <a:pPr>
              <a:lnSpc>
                <a:spcPct val="90000"/>
              </a:lnSpc>
              <a:spcBef>
                <a:spcPts val="1000"/>
              </a:spcBef>
            </a:pPr>
            <a:r>
              <a:rPr lang="en-US" altLang="en-US" sz="2800" b="1" kern="1200" dirty="0">
                <a:solidFill>
                  <a:schemeClr val="tx2"/>
                </a:solidFill>
                <a:latin typeface="+mn-lt"/>
                <a:ea typeface="+mn-ea"/>
                <a:cs typeface="+mn-cs"/>
              </a:rPr>
              <a:t>4 areas of concern</a:t>
            </a:r>
          </a:p>
          <a:p>
            <a:pPr marL="0" lvl="1">
              <a:lnSpc>
                <a:spcPct val="90000"/>
              </a:lnSpc>
              <a:spcBef>
                <a:spcPts val="1000"/>
              </a:spcBef>
            </a:pPr>
            <a:r>
              <a:rPr lang="en-US" altLang="en-US" sz="2800" b="1" kern="1200" dirty="0">
                <a:solidFill>
                  <a:schemeClr val="tx2"/>
                </a:solidFill>
                <a:latin typeface="+mn-lt"/>
                <a:ea typeface="+mn-ea"/>
                <a:cs typeface="+mn-cs"/>
              </a:rPr>
              <a:t>Anxiety</a:t>
            </a:r>
          </a:p>
          <a:p>
            <a:pPr marL="0" lvl="1">
              <a:lnSpc>
                <a:spcPct val="90000"/>
              </a:lnSpc>
              <a:spcBef>
                <a:spcPts val="1000"/>
              </a:spcBef>
            </a:pPr>
            <a:r>
              <a:rPr lang="en-US" altLang="en-US" sz="2800" b="1" kern="1200" dirty="0">
                <a:solidFill>
                  <a:schemeClr val="tx2"/>
                </a:solidFill>
                <a:latin typeface="+mn-lt"/>
                <a:ea typeface="+mn-ea"/>
                <a:cs typeface="+mn-cs"/>
              </a:rPr>
              <a:t>Grief / Depression</a:t>
            </a:r>
          </a:p>
          <a:p>
            <a:pPr marL="0" lvl="1">
              <a:lnSpc>
                <a:spcPct val="90000"/>
              </a:lnSpc>
              <a:spcBef>
                <a:spcPts val="1000"/>
              </a:spcBef>
            </a:pPr>
            <a:r>
              <a:rPr lang="en-US" altLang="en-US" sz="2800" b="1" kern="1200" dirty="0">
                <a:solidFill>
                  <a:schemeClr val="tx2"/>
                </a:solidFill>
                <a:latin typeface="+mn-lt"/>
                <a:ea typeface="+mn-ea"/>
                <a:cs typeface="+mn-cs"/>
              </a:rPr>
              <a:t>Loss of meaning and purpose</a:t>
            </a:r>
          </a:p>
          <a:p>
            <a:pPr marL="0" lvl="1">
              <a:lnSpc>
                <a:spcPct val="90000"/>
              </a:lnSpc>
              <a:spcBef>
                <a:spcPts val="1000"/>
              </a:spcBef>
            </a:pPr>
            <a:r>
              <a:rPr lang="en-US" altLang="en-US" sz="2800" b="1" kern="1200" dirty="0">
                <a:solidFill>
                  <a:schemeClr val="tx2"/>
                </a:solidFill>
                <a:latin typeface="+mn-lt"/>
                <a:ea typeface="+mn-ea"/>
                <a:cs typeface="+mn-cs"/>
              </a:rPr>
              <a:t>Guilt and shame</a:t>
            </a:r>
          </a:p>
        </p:txBody>
      </p:sp>
      <p:sp>
        <p:nvSpPr>
          <p:cNvPr id="57347" name="Rectangle 1">
            <a:extLst>
              <a:ext uri="{FF2B5EF4-FFF2-40B4-BE49-F238E27FC236}">
                <a16:creationId xmlns:a16="http://schemas.microsoft.com/office/drawing/2014/main" id="{1F37F503-86D1-AADD-1134-C9AC144B839A}"/>
              </a:ext>
            </a:extLst>
          </p:cNvPr>
          <p:cNvSpPr>
            <a:spLocks noChangeArrowheads="1"/>
          </p:cNvSpPr>
          <p:nvPr/>
        </p:nvSpPr>
        <p:spPr bwMode="auto">
          <a:xfrm>
            <a:off x="628333" y="2844213"/>
            <a:ext cx="3551781" cy="282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pPr>
            <a:r>
              <a:rPr lang="en-AU" altLang="en-US" sz="2400" b="1" dirty="0">
                <a:solidFill>
                  <a:srgbClr val="000000"/>
                </a:solidFill>
                <a:latin typeface="Calibri" panose="020F0502020204030204" pitchFamily="34" charset="0"/>
              </a:rPr>
              <a:t>intrusive reactions</a:t>
            </a:r>
            <a:r>
              <a:rPr lang="en-AU" altLang="en-US" sz="2400" dirty="0">
                <a:solidFill>
                  <a:srgbClr val="000000"/>
                </a:solidFill>
                <a:latin typeface="Calibri" panose="020F0502020204030204" pitchFamily="34" charset="0"/>
              </a:rPr>
              <a:t>:</a:t>
            </a:r>
          </a:p>
          <a:p>
            <a:pPr>
              <a:lnSpc>
                <a:spcPct val="90000"/>
              </a:lnSpc>
              <a:spcBef>
                <a:spcPct val="50000"/>
              </a:spcBef>
            </a:pPr>
            <a:endParaRPr lang="en-AU" altLang="en-US" sz="2400" dirty="0">
              <a:solidFill>
                <a:srgbClr val="000000"/>
              </a:solidFill>
              <a:latin typeface="Calibri" panose="020F0502020204030204" pitchFamily="34" charset="0"/>
            </a:endParaRPr>
          </a:p>
          <a:p>
            <a:pPr>
              <a:lnSpc>
                <a:spcPct val="90000"/>
              </a:lnSpc>
              <a:spcBef>
                <a:spcPct val="50000"/>
              </a:spcBef>
            </a:pPr>
            <a:r>
              <a:rPr lang="en-AU" altLang="en-US" sz="2400" b="1" dirty="0">
                <a:solidFill>
                  <a:srgbClr val="000000"/>
                </a:solidFill>
                <a:latin typeface="Calibri" panose="020F0502020204030204" pitchFamily="34" charset="0"/>
              </a:rPr>
              <a:t>avoidant reactions</a:t>
            </a:r>
            <a:r>
              <a:rPr lang="en-AU" altLang="en-US" sz="2400" dirty="0">
                <a:solidFill>
                  <a:srgbClr val="000000"/>
                </a:solidFill>
                <a:latin typeface="Calibri" panose="020F0502020204030204" pitchFamily="34" charset="0"/>
              </a:rPr>
              <a:t>:</a:t>
            </a:r>
          </a:p>
          <a:p>
            <a:pPr>
              <a:lnSpc>
                <a:spcPct val="90000"/>
              </a:lnSpc>
              <a:spcBef>
                <a:spcPct val="50000"/>
              </a:spcBef>
            </a:pPr>
            <a:endParaRPr lang="en-AU" altLang="en-US" sz="2400" dirty="0">
              <a:solidFill>
                <a:srgbClr val="000000"/>
              </a:solidFill>
              <a:latin typeface="Calibri" panose="020F0502020204030204" pitchFamily="34" charset="0"/>
            </a:endParaRPr>
          </a:p>
          <a:p>
            <a:pPr>
              <a:lnSpc>
                <a:spcPct val="90000"/>
              </a:lnSpc>
              <a:spcBef>
                <a:spcPct val="50000"/>
              </a:spcBef>
            </a:pPr>
            <a:r>
              <a:rPr lang="en-AU" altLang="en-US" sz="2400" b="1" dirty="0">
                <a:solidFill>
                  <a:srgbClr val="000000"/>
                </a:solidFill>
                <a:latin typeface="Calibri" panose="020F0502020204030204" pitchFamily="34" charset="0"/>
              </a:rPr>
              <a:t>hyper-arousal reactions</a:t>
            </a:r>
            <a:r>
              <a:rPr lang="en-AU" altLang="en-US" sz="2400" dirty="0">
                <a:solidFill>
                  <a:srgbClr val="000000"/>
                </a:solidFill>
                <a:latin typeface="Calibri" panose="020F0502020204030204"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2691" name="Rectangle 3">
            <a:extLst>
              <a:ext uri="{FF2B5EF4-FFF2-40B4-BE49-F238E27FC236}">
                <a16:creationId xmlns:a16="http://schemas.microsoft.com/office/drawing/2014/main" id="{EE4A5FC4-D64B-A770-1687-58D94EAFC28F}"/>
              </a:ext>
            </a:extLst>
          </p:cNvPr>
          <p:cNvSpPr>
            <a:spLocks noChangeArrowheads="1"/>
          </p:cNvSpPr>
          <p:nvPr/>
        </p:nvSpPr>
        <p:spPr bwMode="auto">
          <a:xfrm>
            <a:off x="6634134" y="1396289"/>
            <a:ext cx="5006336" cy="1325563"/>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4400" dirty="0">
                <a:latin typeface="+mj-lt"/>
                <a:ea typeface="+mj-ea"/>
                <a:cs typeface="+mj-cs"/>
              </a:rPr>
              <a:t>   </a:t>
            </a:r>
            <a:r>
              <a:rPr lang="en-US" sz="4400" b="1" dirty="0">
                <a:latin typeface="+mj-lt"/>
                <a:ea typeface="+mj-ea"/>
                <a:cs typeface="+mj-cs"/>
              </a:rPr>
              <a:t>The Brain/body</a:t>
            </a:r>
            <a:endParaRPr lang="en-US" sz="4400" b="1" dirty="0">
              <a:effectLst>
                <a:outerShdw blurRad="38100" dist="38100" dir="2700000" algn="tl">
                  <a:srgbClr val="000000"/>
                </a:outerShdw>
              </a:effectLst>
              <a:latin typeface="+mj-lt"/>
              <a:ea typeface="+mj-ea"/>
              <a:cs typeface="+mj-cs"/>
            </a:endParaRPr>
          </a:p>
        </p:txBody>
      </p:sp>
      <p:sp>
        <p:nvSpPr>
          <p:cNvPr id="242704" name="Freeform: Shape 242695">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5540" name="Picture 5">
            <a:extLst>
              <a:ext uri="{FF2B5EF4-FFF2-40B4-BE49-F238E27FC236}">
                <a16:creationId xmlns:a16="http://schemas.microsoft.com/office/drawing/2014/main" id="{21559DE4-EB25-2B72-8AB6-73C0D07EB5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47" r="3404" b="1"/>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Box 34">
            <a:extLst>
              <a:ext uri="{FF2B5EF4-FFF2-40B4-BE49-F238E27FC236}">
                <a16:creationId xmlns:a16="http://schemas.microsoft.com/office/drawing/2014/main" id="{48C62DB2-A101-3567-0695-18B57BEDE771}"/>
              </a:ext>
            </a:extLst>
          </p:cNvPr>
          <p:cNvSpPr txBox="1">
            <a:spLocks noChangeArrowheads="1"/>
          </p:cNvSpPr>
          <p:nvPr/>
        </p:nvSpPr>
        <p:spPr bwMode="auto">
          <a:xfrm>
            <a:off x="6638578" y="2871982"/>
            <a:ext cx="5004073" cy="3181684"/>
          </a:xfrm>
          <a:prstGeom prst="rect">
            <a:avLst/>
          </a:prstGeom>
        </p:spPr>
        <p:txBody>
          <a:bodyPr vert="horz" lIns="91440" tIns="45720" rIns="91440" bIns="45720" rtlCol="0" anchor="t">
            <a:normAutofit/>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indent="-228600">
              <a:lnSpc>
                <a:spcPct val="90000"/>
              </a:lnSpc>
              <a:spcBef>
                <a:spcPct val="0"/>
              </a:spcBef>
              <a:spcAft>
                <a:spcPts val="600"/>
              </a:spcAft>
              <a:buFont typeface="Arial" panose="020B0604020202020204" pitchFamily="34" charset="0"/>
              <a:buChar char="•"/>
            </a:pPr>
            <a:r>
              <a:rPr lang="en-US" altLang="en-US" sz="1800" b="1">
                <a:latin typeface="+mn-lt"/>
                <a:cs typeface="+mn-cs"/>
              </a:rPr>
              <a:t>Survival Brain - Reptilian </a:t>
            </a:r>
          </a:p>
          <a:p>
            <a:pPr indent="-228600">
              <a:lnSpc>
                <a:spcPct val="90000"/>
              </a:lnSpc>
              <a:spcBef>
                <a:spcPct val="0"/>
              </a:spcBef>
              <a:spcAft>
                <a:spcPts val="600"/>
              </a:spcAft>
              <a:buFont typeface="Arial" panose="020B0604020202020204" pitchFamily="34" charset="0"/>
              <a:buChar char="•"/>
            </a:pPr>
            <a:r>
              <a:rPr lang="en-US" altLang="en-US" sz="1800" b="1">
                <a:latin typeface="+mn-lt"/>
                <a:cs typeface="+mn-cs"/>
              </a:rPr>
              <a:t>Emotional Brain – Limbic</a:t>
            </a:r>
          </a:p>
          <a:p>
            <a:pPr indent="-228600">
              <a:lnSpc>
                <a:spcPct val="90000"/>
              </a:lnSpc>
              <a:spcBef>
                <a:spcPct val="0"/>
              </a:spcBef>
              <a:spcAft>
                <a:spcPts val="600"/>
              </a:spcAft>
              <a:buFont typeface="Arial" panose="020B0604020202020204" pitchFamily="34" charset="0"/>
              <a:buChar char="•"/>
            </a:pPr>
            <a:r>
              <a:rPr lang="en-US" altLang="en-US" sz="1800" b="1">
                <a:latin typeface="+mn-lt"/>
                <a:cs typeface="+mn-cs"/>
              </a:rPr>
              <a:t>Thinking Brain - </a:t>
            </a:r>
            <a:br>
              <a:rPr lang="en-US" altLang="en-US" sz="1800" b="1">
                <a:latin typeface="+mn-lt"/>
                <a:cs typeface="+mn-cs"/>
              </a:rPr>
            </a:br>
            <a:r>
              <a:rPr lang="en-US" altLang="en-US" sz="1800" b="1">
                <a:latin typeface="+mn-lt"/>
                <a:cs typeface="+mn-cs"/>
              </a:rPr>
              <a:t>Neo-cortex </a:t>
            </a:r>
          </a:p>
        </p:txBody>
      </p:sp>
      <p:sp>
        <p:nvSpPr>
          <p:cNvPr id="65539" name="TextBox 9">
            <a:extLst>
              <a:ext uri="{FF2B5EF4-FFF2-40B4-BE49-F238E27FC236}">
                <a16:creationId xmlns:a16="http://schemas.microsoft.com/office/drawing/2014/main" id="{9EBA3A4F-63CD-05C4-8FCE-7BC0CE0B312E}"/>
              </a:ext>
            </a:extLst>
          </p:cNvPr>
          <p:cNvSpPr txBox="1">
            <a:spLocks noChangeArrowheads="1"/>
          </p:cNvSpPr>
          <p:nvPr/>
        </p:nvSpPr>
        <p:spPr bwMode="auto">
          <a:xfrm>
            <a:off x="2495550" y="18891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3600">
              <a:latin typeface="Arial" panose="020B0604020202020204" pitchFamily="34" charset="0"/>
              <a:ea typeface="MS PGothic" panose="020B0600070205080204" pitchFamily="34" charset="-128"/>
            </a:endParaRP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6" name="Rectangle 61463">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07" name="Group 61465">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1467"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08"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69"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09"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10"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72"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11"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74"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75"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76"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77"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78"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79"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80"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81"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82"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83"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84"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85"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86"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87"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1442" name="Rectangle 2">
            <a:extLst>
              <a:ext uri="{FF2B5EF4-FFF2-40B4-BE49-F238E27FC236}">
                <a16:creationId xmlns:a16="http://schemas.microsoft.com/office/drawing/2014/main" id="{31E881A1-8294-5A50-E754-1DA546984CE4}"/>
              </a:ext>
            </a:extLst>
          </p:cNvPr>
          <p:cNvSpPr>
            <a:spLocks noGrp="1"/>
          </p:cNvSpPr>
          <p:nvPr>
            <p:ph type="title" idx="4294967295"/>
          </p:nvPr>
        </p:nvSpPr>
        <p:spPr>
          <a:xfrm>
            <a:off x="1759287" y="798881"/>
            <a:ext cx="8673427" cy="1048945"/>
          </a:xfrm>
        </p:spPr>
        <p:txBody>
          <a:bodyPr vert="horz" lIns="91440" tIns="45720" rIns="91440" bIns="45720" rtlCol="0" anchor="ctr">
            <a:normAutofit/>
          </a:bodyPr>
          <a:lstStyle/>
          <a:p>
            <a:pPr algn="ctr"/>
            <a:br>
              <a:rPr lang="en-US" altLang="en-US" sz="2200" b="1" kern="1200">
                <a:latin typeface="+mj-lt"/>
                <a:ea typeface="+mj-ea"/>
                <a:cs typeface="+mj-cs"/>
              </a:rPr>
            </a:br>
            <a:r>
              <a:rPr lang="en-US" altLang="en-US" sz="2200" b="1" kern="1200">
                <a:latin typeface="+mj-lt"/>
                <a:ea typeface="+mj-ea"/>
                <a:cs typeface="+mj-cs"/>
              </a:rPr>
              <a:t>Impact on Individual/Bio-Psychosocial Model</a:t>
            </a:r>
            <a:br>
              <a:rPr lang="en-US" altLang="en-US" sz="2200" b="1" kern="1200">
                <a:latin typeface="+mj-lt"/>
                <a:ea typeface="+mj-ea"/>
                <a:cs typeface="+mj-cs"/>
              </a:rPr>
            </a:br>
            <a:endParaRPr lang="en-US" altLang="en-US" sz="2200" b="1" kern="1200">
              <a:latin typeface="+mj-lt"/>
              <a:ea typeface="+mj-ea"/>
              <a:cs typeface="+mj-cs"/>
            </a:endParaRPr>
          </a:p>
        </p:txBody>
      </p:sp>
      <p:grpSp>
        <p:nvGrpSpPr>
          <p:cNvPr id="61443" name="Group 28">
            <a:extLst>
              <a:ext uri="{FF2B5EF4-FFF2-40B4-BE49-F238E27FC236}">
                <a16:creationId xmlns:a16="http://schemas.microsoft.com/office/drawing/2014/main" id="{F04CC9D8-9E73-A48E-8427-09B3E540D672}"/>
              </a:ext>
            </a:extLst>
          </p:cNvPr>
          <p:cNvGrpSpPr>
            <a:grpSpLocks/>
          </p:cNvGrpSpPr>
          <p:nvPr/>
        </p:nvGrpSpPr>
        <p:grpSpPr bwMode="auto">
          <a:xfrm>
            <a:off x="2541923" y="1990977"/>
            <a:ext cx="7108157" cy="4175469"/>
            <a:chOff x="251520" y="1412776"/>
            <a:chExt cx="8352928" cy="4906686"/>
          </a:xfrm>
        </p:grpSpPr>
        <p:sp>
          <p:nvSpPr>
            <p:cNvPr id="7" name="Rectangle 3">
              <a:extLst>
                <a:ext uri="{FF2B5EF4-FFF2-40B4-BE49-F238E27FC236}">
                  <a16:creationId xmlns:a16="http://schemas.microsoft.com/office/drawing/2014/main" id="{D77E9D68-A6F5-D20D-719E-F2CFDA048A8B}"/>
                </a:ext>
              </a:extLst>
            </p:cNvPr>
            <p:cNvSpPr txBox="1"/>
            <p:nvPr/>
          </p:nvSpPr>
          <p:spPr>
            <a:xfrm>
              <a:off x="4716892" y="1557231"/>
              <a:ext cx="3527215" cy="3384359"/>
            </a:xfrm>
            <a:prstGeom prst="rect">
              <a:avLst/>
            </a:prstGeom>
            <a:noFill/>
            <a:ln>
              <a:noFill/>
            </a:ln>
            <a:effectLst>
              <a:outerShdw dist="22997" dir="5400000" algn="tl">
                <a:srgbClr val="000000">
                  <a:alpha val="35000"/>
                </a:srgbClr>
              </a:outerShdw>
            </a:effectLst>
          </p:spPr>
          <p:txBody>
            <a:bodyPr anchorCtr="1"/>
            <a:lstStyle/>
            <a:p>
              <a:pPr marL="342900" indent="-342900" algn="ctr">
                <a:lnSpc>
                  <a:spcPct val="80000"/>
                </a:lnSpc>
                <a:spcBef>
                  <a:spcPts val="600"/>
                </a:spcBef>
                <a:defRPr sz="1800" b="0" i="0" u="none" strike="noStrike" kern="0" cap="none" spc="0" baseline="0">
                  <a:solidFill>
                    <a:srgbClr val="000000"/>
                  </a:solidFill>
                  <a:uFillTx/>
                </a:defRPr>
              </a:pPr>
              <a:endParaRPr lang="en-US" sz="2400" b="1" kern="0">
                <a:solidFill>
                  <a:srgbClr val="990000"/>
                </a:solidFill>
                <a:effectLst>
                  <a:outerShdw dist="38096" dir="2700000">
                    <a:srgbClr val="C0C0C0"/>
                  </a:outerShdw>
                </a:effectLst>
                <a:latin typeface="Calibri" pitchFamily="34"/>
                <a:cs typeface="Times New Roman"/>
              </a:endParaRPr>
            </a:p>
          </p:txBody>
        </p:sp>
        <p:pic>
          <p:nvPicPr>
            <p:cNvPr id="61445" name="Picture 6" descr="https://encrypted-tbn1.gstatic.com/images?q=tbn:ANd9GcTLz-uUvfdGwZoWZzbyABQVnmNGOHP0Z5fwM4BlslynsyKPE7hxMA">
              <a:extLst>
                <a:ext uri="{FF2B5EF4-FFF2-40B4-BE49-F238E27FC236}">
                  <a16:creationId xmlns:a16="http://schemas.microsoft.com/office/drawing/2014/main" id="{0F9B89A6-C0C6-5899-66E8-E7A9348EC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411" y="1615226"/>
              <a:ext cx="1152565"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4" descr="https://encrypted-tbn3.gstatic.com/images?q=tbn:ANd9GcSE0bTeqSEFazl_UvTAezDZIo0ecOZ4IcFwIQli_wf14o2ZOQWZZQ">
              <a:extLst>
                <a:ext uri="{FF2B5EF4-FFF2-40B4-BE49-F238E27FC236}">
                  <a16:creationId xmlns:a16="http://schemas.microsoft.com/office/drawing/2014/main" id="{EF5B345D-C6AC-94B2-FBA7-83DE14D15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484784"/>
              <a:ext cx="1224136" cy="147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8" descr="https://encrypted-tbn3.gstatic.com/images?q=tbn:ANd9GcSKupToKqr62G8CQDoPdtJN0Elq71dUhtE80DTZt_8fN6M7C6gFFw">
              <a:extLst>
                <a:ext uri="{FF2B5EF4-FFF2-40B4-BE49-F238E27FC236}">
                  <a16:creationId xmlns:a16="http://schemas.microsoft.com/office/drawing/2014/main" id="{A6E7ACB5-4956-DB60-7071-F1A029BA8F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484784"/>
              <a:ext cx="1498792"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6" descr="https://encrypted-tbn3.gstatic.com/images?q=tbn:ANd9GcSYywHkRtP8pVJcFxsVYSexEyVCn_vh7qrkkXBANLQlYphRGnqJRw">
              <a:extLst>
                <a:ext uri="{FF2B5EF4-FFF2-40B4-BE49-F238E27FC236}">
                  <a16:creationId xmlns:a16="http://schemas.microsoft.com/office/drawing/2014/main" id="{2CF7E2CF-4E8D-A703-62AE-1BF8F5B66F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4797152"/>
              <a:ext cx="1567529" cy="13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4" descr="https://encrypted-tbn0.gstatic.com/images?q=tbn:ANd9GcSmhDQxO1qAmPLdjLuxtUXZGL_qk5ybH9R_je9rY4cLTJ2K9pxl">
              <a:extLst>
                <a:ext uri="{FF2B5EF4-FFF2-40B4-BE49-F238E27FC236}">
                  <a16:creationId xmlns:a16="http://schemas.microsoft.com/office/drawing/2014/main" id="{1AA6296D-BA2E-E496-A693-B7D380AB86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3212976"/>
              <a:ext cx="1800200" cy="119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10" descr="http://1.bp.blogspot.com/_VxhstxuzOh8/TNVkOqt30eI/AAAAAAAAAD4/K3nZwuF-W7U/s1600/sbAngelDevil.jpg">
              <a:extLst>
                <a:ext uri="{FF2B5EF4-FFF2-40B4-BE49-F238E27FC236}">
                  <a16:creationId xmlns:a16="http://schemas.microsoft.com/office/drawing/2014/main" id="{F53C93E8-34BC-AE7E-E647-8B0903889B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5816" y="4725144"/>
              <a:ext cx="1440160" cy="159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10" descr="https://encrypted-tbn1.gstatic.com/images?q=tbn:ANd9GcTe0mbiYEmxjIQ8bi4Bdb9jN_EkyzUEU3LMJFaEV2UdgvoVBzVr">
              <a:extLst>
                <a:ext uri="{FF2B5EF4-FFF2-40B4-BE49-F238E27FC236}">
                  <a16:creationId xmlns:a16="http://schemas.microsoft.com/office/drawing/2014/main" id="{AF1AC04C-5589-9DDF-B9C7-F102339704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3933056"/>
              <a:ext cx="1873385"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2" name="TextBox 20">
              <a:extLst>
                <a:ext uri="{FF2B5EF4-FFF2-40B4-BE49-F238E27FC236}">
                  <a16:creationId xmlns:a16="http://schemas.microsoft.com/office/drawing/2014/main" id="{D5E08AF1-F40B-4BBE-B3D0-2DD88B547F20}"/>
                </a:ext>
              </a:extLst>
            </p:cNvPr>
            <p:cNvSpPr txBox="1">
              <a:spLocks noChangeArrowheads="1"/>
            </p:cNvSpPr>
            <p:nvPr/>
          </p:nvSpPr>
          <p:spPr bwMode="auto">
            <a:xfrm>
              <a:off x="539552" y="5157192"/>
              <a:ext cx="1152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0"/>
                </a:spcBef>
                <a:spcAft>
                  <a:spcPts val="600"/>
                </a:spcAft>
                <a:buFontTx/>
                <a:buNone/>
              </a:pPr>
              <a:r>
                <a:rPr lang="en-US" altLang="en-US" sz="1300" b="1">
                  <a:latin typeface="Arial" panose="020B0604020202020204" pitchFamily="34" charset="0"/>
                </a:rPr>
                <a:t>Learning</a:t>
              </a:r>
            </a:p>
          </p:txBody>
        </p:sp>
        <p:sp>
          <p:nvSpPr>
            <p:cNvPr id="61453" name="TextBox 21">
              <a:extLst>
                <a:ext uri="{FF2B5EF4-FFF2-40B4-BE49-F238E27FC236}">
                  <a16:creationId xmlns:a16="http://schemas.microsoft.com/office/drawing/2014/main" id="{252F5A71-10CB-6A9C-460F-21D632B34C43}"/>
                </a:ext>
              </a:extLst>
            </p:cNvPr>
            <p:cNvSpPr txBox="1">
              <a:spLocks noChangeArrowheads="1"/>
            </p:cNvSpPr>
            <p:nvPr/>
          </p:nvSpPr>
          <p:spPr bwMode="auto">
            <a:xfrm>
              <a:off x="251520" y="2636912"/>
              <a:ext cx="1152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0"/>
                </a:spcBef>
                <a:spcAft>
                  <a:spcPts val="600"/>
                </a:spcAft>
                <a:buFontTx/>
                <a:buNone/>
              </a:pPr>
              <a:r>
                <a:rPr lang="en-US" altLang="en-US" sz="1600" b="1">
                  <a:latin typeface="Arial" panose="020B0604020202020204" pitchFamily="34" charset="0"/>
                </a:rPr>
                <a:t>Brain</a:t>
              </a:r>
            </a:p>
          </p:txBody>
        </p:sp>
        <p:sp>
          <p:nvSpPr>
            <p:cNvPr id="61454" name="TextBox 22">
              <a:extLst>
                <a:ext uri="{FF2B5EF4-FFF2-40B4-BE49-F238E27FC236}">
                  <a16:creationId xmlns:a16="http://schemas.microsoft.com/office/drawing/2014/main" id="{B384109B-33ED-2577-15E4-6F6146D88304}"/>
                </a:ext>
              </a:extLst>
            </p:cNvPr>
            <p:cNvSpPr txBox="1">
              <a:spLocks noChangeArrowheads="1"/>
            </p:cNvSpPr>
            <p:nvPr/>
          </p:nvSpPr>
          <p:spPr bwMode="auto">
            <a:xfrm>
              <a:off x="4139952" y="1412776"/>
              <a:ext cx="1728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0"/>
                </a:spcBef>
                <a:spcAft>
                  <a:spcPts val="600"/>
                </a:spcAft>
                <a:buFontTx/>
                <a:buNone/>
              </a:pPr>
              <a:r>
                <a:rPr lang="en-US" altLang="en-US" sz="1300" b="1">
                  <a:latin typeface="Arial" panose="020B0604020202020204" pitchFamily="34" charset="0"/>
                </a:rPr>
                <a:t>Relationships</a:t>
              </a:r>
            </a:p>
          </p:txBody>
        </p:sp>
        <p:sp>
          <p:nvSpPr>
            <p:cNvPr id="61455" name="TextBox 23">
              <a:extLst>
                <a:ext uri="{FF2B5EF4-FFF2-40B4-BE49-F238E27FC236}">
                  <a16:creationId xmlns:a16="http://schemas.microsoft.com/office/drawing/2014/main" id="{6A02A144-27A5-092B-984E-F3ECEC97B94F}"/>
                </a:ext>
              </a:extLst>
            </p:cNvPr>
            <p:cNvSpPr txBox="1">
              <a:spLocks noChangeArrowheads="1"/>
            </p:cNvSpPr>
            <p:nvPr/>
          </p:nvSpPr>
          <p:spPr bwMode="auto">
            <a:xfrm>
              <a:off x="6876256" y="1412776"/>
              <a:ext cx="1152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0"/>
                </a:spcBef>
                <a:spcAft>
                  <a:spcPts val="600"/>
                </a:spcAft>
                <a:buFontTx/>
                <a:buNone/>
              </a:pPr>
              <a:r>
                <a:rPr lang="en-US" altLang="en-US" sz="1600" b="1">
                  <a:latin typeface="Arial" panose="020B0604020202020204" pitchFamily="34" charset="0"/>
                </a:rPr>
                <a:t>Body</a:t>
              </a:r>
            </a:p>
          </p:txBody>
        </p:sp>
        <p:sp>
          <p:nvSpPr>
            <p:cNvPr id="61456" name="TextBox 24">
              <a:extLst>
                <a:ext uri="{FF2B5EF4-FFF2-40B4-BE49-F238E27FC236}">
                  <a16:creationId xmlns:a16="http://schemas.microsoft.com/office/drawing/2014/main" id="{B58F0258-3E9F-0554-A105-B1B99FD381CB}"/>
                </a:ext>
              </a:extLst>
            </p:cNvPr>
            <p:cNvSpPr txBox="1">
              <a:spLocks noChangeArrowheads="1"/>
            </p:cNvSpPr>
            <p:nvPr/>
          </p:nvSpPr>
          <p:spPr bwMode="auto">
            <a:xfrm>
              <a:off x="3923928" y="5661248"/>
              <a:ext cx="14401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0"/>
                </a:spcBef>
                <a:spcAft>
                  <a:spcPts val="600"/>
                </a:spcAft>
                <a:buFontTx/>
                <a:buNone/>
              </a:pPr>
              <a:r>
                <a:rPr lang="en-US" altLang="en-US" sz="1600" b="1">
                  <a:latin typeface="Arial" panose="020B0604020202020204" pitchFamily="34" charset="0"/>
                </a:rPr>
                <a:t>Behavior</a:t>
              </a:r>
            </a:p>
          </p:txBody>
        </p:sp>
        <p:sp>
          <p:nvSpPr>
            <p:cNvPr id="61457" name="TextBox 25">
              <a:extLst>
                <a:ext uri="{FF2B5EF4-FFF2-40B4-BE49-F238E27FC236}">
                  <a16:creationId xmlns:a16="http://schemas.microsoft.com/office/drawing/2014/main" id="{0B0C9F3E-755A-0352-6318-00F8FAE49B85}"/>
                </a:ext>
              </a:extLst>
            </p:cNvPr>
            <p:cNvSpPr txBox="1">
              <a:spLocks noChangeArrowheads="1"/>
            </p:cNvSpPr>
            <p:nvPr/>
          </p:nvSpPr>
          <p:spPr bwMode="auto">
            <a:xfrm>
              <a:off x="7452320" y="2780928"/>
              <a:ext cx="1152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0"/>
                </a:spcBef>
                <a:spcAft>
                  <a:spcPts val="600"/>
                </a:spcAft>
                <a:buFontTx/>
                <a:buNone/>
              </a:pPr>
              <a:r>
                <a:rPr lang="en-US" altLang="en-US" sz="1600" b="1">
                  <a:latin typeface="Arial" panose="020B0604020202020204" pitchFamily="34" charset="0"/>
                </a:rPr>
                <a:t>Memory</a:t>
              </a:r>
            </a:p>
          </p:txBody>
        </p:sp>
        <p:sp>
          <p:nvSpPr>
            <p:cNvPr id="61458" name="TextBox 26">
              <a:extLst>
                <a:ext uri="{FF2B5EF4-FFF2-40B4-BE49-F238E27FC236}">
                  <a16:creationId xmlns:a16="http://schemas.microsoft.com/office/drawing/2014/main" id="{FA8AB74A-9C57-8947-6213-57C91E78531E}"/>
                </a:ext>
              </a:extLst>
            </p:cNvPr>
            <p:cNvSpPr txBox="1">
              <a:spLocks noChangeArrowheads="1"/>
            </p:cNvSpPr>
            <p:nvPr/>
          </p:nvSpPr>
          <p:spPr bwMode="auto">
            <a:xfrm>
              <a:off x="7092280" y="5805264"/>
              <a:ext cx="14401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0"/>
                </a:spcBef>
                <a:spcAft>
                  <a:spcPts val="600"/>
                </a:spcAft>
                <a:buFontTx/>
                <a:buNone/>
              </a:pPr>
              <a:r>
                <a:rPr lang="en-US" altLang="en-US" sz="1600" b="1">
                  <a:latin typeface="Arial" panose="020B0604020202020204" pitchFamily="34" charset="0"/>
                </a:rPr>
                <a:t>Emotions</a:t>
              </a:r>
            </a:p>
          </p:txBody>
        </p:sp>
        <p:sp>
          <p:nvSpPr>
            <p:cNvPr id="61459" name="Explosion 1 27">
              <a:extLst>
                <a:ext uri="{FF2B5EF4-FFF2-40B4-BE49-F238E27FC236}">
                  <a16:creationId xmlns:a16="http://schemas.microsoft.com/office/drawing/2014/main" id="{865C8E53-2581-CAF9-959A-CCFCD085CB71}"/>
                </a:ext>
              </a:extLst>
            </p:cNvPr>
            <p:cNvSpPr>
              <a:spLocks noChangeArrowheads="1"/>
            </p:cNvSpPr>
            <p:nvPr/>
          </p:nvSpPr>
          <p:spPr bwMode="auto">
            <a:xfrm>
              <a:off x="2123728" y="2852936"/>
              <a:ext cx="4104456" cy="1944216"/>
            </a:xfrm>
            <a:prstGeom prst="irregularSeal1">
              <a:avLst/>
            </a:prstGeom>
            <a:solidFill>
              <a:srgbClr val="FF0000"/>
            </a:solidFill>
            <a:ln w="9525" algn="ctr">
              <a:solidFill>
                <a:schemeClr val="tx1"/>
              </a:solidFill>
              <a:round/>
              <a:headEnd/>
              <a:tailEnd/>
            </a:ln>
          </p:spPr>
          <p:txBody>
            <a:bodyPr>
              <a:norm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lnSpc>
                  <a:spcPct val="90000"/>
                </a:lnSpc>
                <a:spcBef>
                  <a:spcPct val="0"/>
                </a:spcBef>
                <a:spcAft>
                  <a:spcPts val="600"/>
                </a:spcAft>
                <a:buFontTx/>
                <a:buNone/>
              </a:pPr>
              <a:r>
                <a:rPr lang="en-US" altLang="en-US" sz="3500" b="1">
                  <a:latin typeface="Calibri" panose="020F0502020204030204" pitchFamily="34" charset="0"/>
                </a:rPr>
                <a:t>Trauma</a:t>
              </a: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26" descr="Solo journey">
            <a:extLst>
              <a:ext uri="{FF2B5EF4-FFF2-40B4-BE49-F238E27FC236}">
                <a16:creationId xmlns:a16="http://schemas.microsoft.com/office/drawing/2014/main" id="{33504490-7FA7-4366-B34C-6255FB5F4A82}"/>
              </a:ext>
            </a:extLst>
          </p:cNvPr>
          <p:cNvPicPr>
            <a:picLocks noChangeAspect="1"/>
          </p:cNvPicPr>
          <p:nvPr/>
        </p:nvPicPr>
        <p:blipFill rotWithShape="1">
          <a:blip r:embed="rId3"/>
          <a:srcRect l="22023" r="10435"/>
          <a:stretch/>
        </p:blipFill>
        <p:spPr>
          <a:xfrm>
            <a:off x="20" y="10"/>
            <a:ext cx="6176054" cy="6857990"/>
          </a:xfrm>
          <a:prstGeom prst="rect">
            <a:avLst/>
          </a:prstGeom>
        </p:spPr>
      </p:pic>
      <p:sp>
        <p:nvSpPr>
          <p:cNvPr id="41" name="Freeform: Shape 41">
            <a:extLst>
              <a:ext uri="{FF2B5EF4-FFF2-40B4-BE49-F238E27FC236}">
                <a16:creationId xmlns:a16="http://schemas.microsoft.com/office/drawing/2014/main" id="{33CBE267-1877-479F-82F0-E4BAA5BCE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454423" y="0"/>
            <a:ext cx="9737577" cy="6858478"/>
          </a:xfrm>
          <a:custGeom>
            <a:avLst/>
            <a:gdLst>
              <a:gd name="connsiteX0" fmla="*/ 0 w 9737577"/>
              <a:gd name="connsiteY0" fmla="*/ 0 h 6858478"/>
              <a:gd name="connsiteX1" fmla="*/ 268876 w 9737577"/>
              <a:gd name="connsiteY1" fmla="*/ 0 h 6858478"/>
              <a:gd name="connsiteX2" fmla="*/ 1554480 w 9737577"/>
              <a:gd name="connsiteY2" fmla="*/ 0 h 6858478"/>
              <a:gd name="connsiteX3" fmla="*/ 5489397 w 9737577"/>
              <a:gd name="connsiteY3" fmla="*/ 0 h 6858478"/>
              <a:gd name="connsiteX4" fmla="*/ 6555625 w 9737577"/>
              <a:gd name="connsiteY4" fmla="*/ 0 h 6858478"/>
              <a:gd name="connsiteX5" fmla="*/ 6561202 w 9737577"/>
              <a:gd name="connsiteY5" fmla="*/ 0 h 6858478"/>
              <a:gd name="connsiteX6" fmla="*/ 9737577 w 9737577"/>
              <a:gd name="connsiteY6" fmla="*/ 6858478 h 6858478"/>
              <a:gd name="connsiteX7" fmla="*/ 2313022 w 9737577"/>
              <a:gd name="connsiteY7" fmla="*/ 6858478 h 6858478"/>
              <a:gd name="connsiteX8" fmla="*/ 2313282 w 9737577"/>
              <a:gd name="connsiteY8" fmla="*/ 6857916 h 6858478"/>
              <a:gd name="connsiteX9" fmla="*/ 1554480 w 9737577"/>
              <a:gd name="connsiteY9" fmla="*/ 6857916 h 6858478"/>
              <a:gd name="connsiteX10" fmla="*/ 1554480 w 9737577"/>
              <a:gd name="connsiteY10" fmla="*/ 6858000 h 6858478"/>
              <a:gd name="connsiteX11" fmla="*/ 0 w 9737577"/>
              <a:gd name="connsiteY11"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37577" h="6858478">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3">
            <a:extLst>
              <a:ext uri="{FF2B5EF4-FFF2-40B4-BE49-F238E27FC236}">
                <a16:creationId xmlns:a16="http://schemas.microsoft.com/office/drawing/2014/main" id="{F2EA12E3-1C9E-43D7-ABCC-C16A6ED4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883049" y="0"/>
            <a:ext cx="9308951" cy="6858478"/>
          </a:xfrm>
          <a:custGeom>
            <a:avLst/>
            <a:gdLst>
              <a:gd name="connsiteX0" fmla="*/ 0 w 9308951"/>
              <a:gd name="connsiteY0" fmla="*/ 0 h 6858478"/>
              <a:gd name="connsiteX1" fmla="*/ 838200 w 9308951"/>
              <a:gd name="connsiteY1" fmla="*/ 0 h 6858478"/>
              <a:gd name="connsiteX2" fmla="*/ 838200 w 9308951"/>
              <a:gd name="connsiteY2" fmla="*/ 479 h 6858478"/>
              <a:gd name="connsiteX3" fmla="*/ 1230899 w 9308951"/>
              <a:gd name="connsiteY3" fmla="*/ 479 h 6858478"/>
              <a:gd name="connsiteX4" fmla="*/ 1230899 w 9308951"/>
              <a:gd name="connsiteY4" fmla="*/ 0 h 6858478"/>
              <a:gd name="connsiteX5" fmla="*/ 5060771 w 9308951"/>
              <a:gd name="connsiteY5" fmla="*/ 0 h 6858478"/>
              <a:gd name="connsiteX6" fmla="*/ 6126999 w 9308951"/>
              <a:gd name="connsiteY6" fmla="*/ 0 h 6858478"/>
              <a:gd name="connsiteX7" fmla="*/ 6132576 w 9308951"/>
              <a:gd name="connsiteY7" fmla="*/ 0 h 6858478"/>
              <a:gd name="connsiteX8" fmla="*/ 9308951 w 9308951"/>
              <a:gd name="connsiteY8" fmla="*/ 6858478 h 6858478"/>
              <a:gd name="connsiteX9" fmla="*/ 1884396 w 9308951"/>
              <a:gd name="connsiteY9" fmla="*/ 6858478 h 6858478"/>
              <a:gd name="connsiteX10" fmla="*/ 1884656 w 9308951"/>
              <a:gd name="connsiteY10" fmla="*/ 6857916 h 6858478"/>
              <a:gd name="connsiteX11" fmla="*/ 1230899 w 9308951"/>
              <a:gd name="connsiteY11" fmla="*/ 6857916 h 6858478"/>
              <a:gd name="connsiteX12" fmla="*/ 1230899 w 9308951"/>
              <a:gd name="connsiteY12" fmla="*/ 6858478 h 6858478"/>
              <a:gd name="connsiteX13" fmla="*/ 651890 w 9308951"/>
              <a:gd name="connsiteY13" fmla="*/ 6858478 h 6858478"/>
              <a:gd name="connsiteX14" fmla="*/ 651890 w 9308951"/>
              <a:gd name="connsiteY14" fmla="*/ 6858000 h 6858478"/>
              <a:gd name="connsiteX15" fmla="*/ 0 w 9308951"/>
              <a:gd name="connsiteY15"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08951" h="6858478">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51503453-E359-68CB-0D0B-7D92D5B789D3}"/>
              </a:ext>
            </a:extLst>
          </p:cNvPr>
          <p:cNvSpPr txBox="1"/>
          <p:nvPr/>
        </p:nvSpPr>
        <p:spPr>
          <a:xfrm>
            <a:off x="5910943" y="365125"/>
            <a:ext cx="544285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Grief and Loss</a:t>
            </a:r>
          </a:p>
        </p:txBody>
      </p:sp>
      <p:sp>
        <p:nvSpPr>
          <p:cNvPr id="2" name="Rectangle 1"/>
          <p:cNvSpPr/>
          <p:nvPr/>
        </p:nvSpPr>
        <p:spPr>
          <a:xfrm>
            <a:off x="5910943" y="1580607"/>
            <a:ext cx="5442856" cy="4596356"/>
          </a:xfrm>
          <a:prstGeom prst="rect">
            <a:avLst/>
          </a:prstGeom>
        </p:spPr>
        <p:txBody>
          <a:bodyPr vert="horz" lIns="91440" tIns="45720" rIns="91440" bIns="45720" rtlCol="0">
            <a:normAutofit fontScale="85000" lnSpcReduction="10000"/>
          </a:bodyPr>
          <a:lstStyle/>
          <a:p>
            <a:pPr indent="-228600">
              <a:lnSpc>
                <a:spcPct val="90000"/>
              </a:lnSpc>
              <a:spcBef>
                <a:spcPct val="20000"/>
              </a:spcBef>
              <a:buFont typeface="Arial" panose="020B0604020202020204" pitchFamily="34" charset="0"/>
              <a:buChar char="•"/>
            </a:pPr>
            <a:r>
              <a:rPr lang="en-US" sz="1900" b="1" dirty="0"/>
              <a:t>Loss</a:t>
            </a:r>
          </a:p>
          <a:p>
            <a:pPr marL="342900" indent="-228600">
              <a:lnSpc>
                <a:spcPct val="90000"/>
              </a:lnSpc>
              <a:spcBef>
                <a:spcPct val="20000"/>
              </a:spcBef>
              <a:buFont typeface="Arial" panose="020B0604020202020204" pitchFamily="34" charset="0"/>
              <a:buChar char="•"/>
            </a:pPr>
            <a:r>
              <a:rPr lang="en-US" sz="1900" dirty="0"/>
              <a:t>The difference between what was there and what is missing (Miller and </a:t>
            </a:r>
            <a:r>
              <a:rPr lang="en-US" sz="1900" dirty="0" err="1"/>
              <a:t>Omarzu</a:t>
            </a:r>
            <a:r>
              <a:rPr lang="en-US" sz="1900" dirty="0"/>
              <a:t>, 1998)</a:t>
            </a:r>
          </a:p>
          <a:p>
            <a:pPr marL="114300" indent="-228600">
              <a:lnSpc>
                <a:spcPct val="90000"/>
              </a:lnSpc>
              <a:spcBef>
                <a:spcPct val="20000"/>
              </a:spcBef>
              <a:buFont typeface="Arial" panose="020B0604020202020204" pitchFamily="34" charset="0"/>
              <a:buChar char="•"/>
              <a:defRPr/>
            </a:pPr>
            <a:endParaRPr lang="en-US" sz="1900" dirty="0"/>
          </a:p>
          <a:p>
            <a:pPr indent="-228600">
              <a:lnSpc>
                <a:spcPct val="90000"/>
              </a:lnSpc>
              <a:spcBef>
                <a:spcPct val="20000"/>
              </a:spcBef>
              <a:buFont typeface="Arial" panose="020B0604020202020204" pitchFamily="34" charset="0"/>
              <a:buChar char="•"/>
              <a:defRPr/>
            </a:pPr>
            <a:r>
              <a:rPr lang="en-US" sz="1900" b="1" dirty="0"/>
              <a:t>Grief</a:t>
            </a:r>
          </a:p>
          <a:p>
            <a:pPr marL="342900" indent="-228600">
              <a:lnSpc>
                <a:spcPct val="90000"/>
              </a:lnSpc>
              <a:spcBef>
                <a:spcPct val="20000"/>
              </a:spcBef>
              <a:buFont typeface="Arial" panose="020B0604020202020204" pitchFamily="34" charset="0"/>
              <a:buChar char="•"/>
              <a:defRPr/>
            </a:pPr>
            <a:r>
              <a:rPr lang="en-US" sz="1900" dirty="0"/>
              <a:t>The emotional response to loss – the complex amalgam of painful affects including sadness, anger, helplessness, guilt and despair (Raphael, 1984)</a:t>
            </a:r>
          </a:p>
          <a:p>
            <a:pPr marL="114300" indent="-228600">
              <a:lnSpc>
                <a:spcPct val="90000"/>
              </a:lnSpc>
              <a:spcBef>
                <a:spcPct val="20000"/>
              </a:spcBef>
              <a:buFont typeface="Arial" panose="020B0604020202020204" pitchFamily="34" charset="0"/>
              <a:buChar char="•"/>
              <a:defRPr/>
            </a:pPr>
            <a:endParaRPr lang="en-US" sz="1900" dirty="0"/>
          </a:p>
          <a:p>
            <a:pPr indent="-228600">
              <a:lnSpc>
                <a:spcPct val="90000"/>
              </a:lnSpc>
              <a:spcBef>
                <a:spcPct val="20000"/>
              </a:spcBef>
              <a:buFont typeface="Arial" panose="020B0604020202020204" pitchFamily="34" charset="0"/>
              <a:buChar char="•"/>
              <a:defRPr/>
            </a:pPr>
            <a:r>
              <a:rPr lang="en-US" sz="1900" b="1" dirty="0"/>
              <a:t>Bereavement</a:t>
            </a:r>
          </a:p>
          <a:p>
            <a:pPr marL="342900" indent="-228600">
              <a:lnSpc>
                <a:spcPct val="90000"/>
              </a:lnSpc>
              <a:spcBef>
                <a:spcPct val="20000"/>
              </a:spcBef>
              <a:buFont typeface="Arial" panose="020B0604020202020204" pitchFamily="34" charset="0"/>
              <a:buChar char="•"/>
              <a:defRPr/>
            </a:pPr>
            <a:r>
              <a:rPr lang="en-US" sz="1900" dirty="0"/>
              <a:t>The loss through death of a significant other  (Freud)</a:t>
            </a:r>
          </a:p>
          <a:p>
            <a:pPr indent="-228600">
              <a:lnSpc>
                <a:spcPct val="90000"/>
              </a:lnSpc>
              <a:spcBef>
                <a:spcPct val="20000"/>
              </a:spcBef>
              <a:buFont typeface="Arial" panose="020B0604020202020204" pitchFamily="34" charset="0"/>
              <a:buChar char="•"/>
              <a:defRPr/>
            </a:pPr>
            <a:endParaRPr lang="en-US" sz="1900" dirty="0"/>
          </a:p>
          <a:p>
            <a:pPr indent="-228600">
              <a:lnSpc>
                <a:spcPct val="90000"/>
              </a:lnSpc>
              <a:spcBef>
                <a:spcPct val="20000"/>
              </a:spcBef>
              <a:spcAft>
                <a:spcPts val="600"/>
              </a:spcAft>
              <a:buFont typeface="Arial" panose="020B0604020202020204" pitchFamily="34" charset="0"/>
              <a:buChar char="•"/>
              <a:defRPr/>
            </a:pPr>
            <a:r>
              <a:rPr lang="en-US" sz="1900" b="1" dirty="0"/>
              <a:t>Mourning</a:t>
            </a:r>
          </a:p>
          <a:p>
            <a:pPr marL="534988" lvl="1" indent="-228600">
              <a:lnSpc>
                <a:spcPct val="90000"/>
              </a:lnSpc>
              <a:spcBef>
                <a:spcPct val="20000"/>
              </a:spcBef>
              <a:spcAft>
                <a:spcPts val="600"/>
              </a:spcAft>
              <a:buSzPct val="75000"/>
              <a:buFont typeface="Arial" panose="020B0604020202020204" pitchFamily="34" charset="0"/>
              <a:buChar char="•"/>
              <a:defRPr/>
            </a:pPr>
            <a:r>
              <a:rPr lang="en-US" sz="1900" dirty="0"/>
              <a:t>The psychological mourning processes that occur in bereavement or simply the feelings inside that occur after loss</a:t>
            </a:r>
            <a:r>
              <a:rPr lang="en-US" sz="1900" b="1" dirty="0"/>
              <a:t>   </a:t>
            </a:r>
            <a:r>
              <a:rPr lang="en-US" sz="1900" dirty="0"/>
              <a:t>(Raphael, 1984)</a:t>
            </a:r>
            <a:r>
              <a:rPr lang="en-US" sz="1900" b="1" dirty="0"/>
              <a:t>	</a:t>
            </a:r>
          </a:p>
          <a:p>
            <a:pPr marL="534988" lvl="1" indent="-228600">
              <a:lnSpc>
                <a:spcPct val="90000"/>
              </a:lnSpc>
              <a:spcBef>
                <a:spcPct val="20000"/>
              </a:spcBef>
              <a:buSzPct val="75000"/>
              <a:buFont typeface="Arial" panose="020B0604020202020204" pitchFamily="34" charset="0"/>
              <a:buChar char="•"/>
              <a:defRPr/>
            </a:pPr>
            <a:r>
              <a:rPr lang="en-US" sz="1900" dirty="0"/>
              <a:t>The social rituals or acts that we do on the outside that are part of our grief and </a:t>
            </a:r>
            <a:r>
              <a:rPr lang="en-US" sz="1900" dirty="0" err="1"/>
              <a:t>and</a:t>
            </a:r>
            <a:r>
              <a:rPr lang="en-US" sz="1900" dirty="0"/>
              <a:t> shaped by our culture or societal practices  (Stroebe, Hansson &amp; </a:t>
            </a:r>
            <a:r>
              <a:rPr lang="en-US" sz="1900" dirty="0" err="1"/>
              <a:t>Schut</a:t>
            </a:r>
            <a:r>
              <a:rPr lang="en-US" sz="1900" dirty="0"/>
              <a:t>, 2001)</a:t>
            </a:r>
            <a:endParaRPr lang="en-US" sz="1900" b="1" dirty="0"/>
          </a:p>
          <a:p>
            <a:pPr marL="534988" lvl="1" indent="-228600">
              <a:lnSpc>
                <a:spcPct val="90000"/>
              </a:lnSpc>
              <a:spcBef>
                <a:spcPct val="20000"/>
              </a:spcBef>
              <a:buSzPct val="75000"/>
              <a:buFont typeface="Arial" panose="020B0604020202020204" pitchFamily="34" charset="0"/>
              <a:buChar char="•"/>
              <a:defRPr/>
            </a:pPr>
            <a:endParaRPr lang="en-US" sz="1300" dirty="0"/>
          </a:p>
          <a:p>
            <a:pPr marL="342900" indent="-228600">
              <a:lnSpc>
                <a:spcPct val="90000"/>
              </a:lnSpc>
              <a:spcBef>
                <a:spcPct val="20000"/>
              </a:spcBef>
              <a:buFont typeface="Arial" panose="020B0604020202020204" pitchFamily="34" charset="0"/>
              <a:buChar char="•"/>
            </a:pPr>
            <a:endParaRPr lang="en-US" sz="1300" b="1" dirty="0"/>
          </a:p>
        </p:txBody>
      </p:sp>
    </p:spTree>
    <p:extLst>
      <p:ext uri="{BB962C8B-B14F-4D97-AF65-F5344CB8AC3E}">
        <p14:creationId xmlns:p14="http://schemas.microsoft.com/office/powerpoint/2010/main" val="736012696"/>
      </p:ext>
    </p:extLst>
  </p:cSld>
  <p:clrMapOvr>
    <a:overrideClrMapping bg1="dk1" tx1="lt1" bg2="dk2" tx2="lt2" accent1="accent1" accent2="accent2" accent3="accent3" accent4="accent4" accent5="accent5" accent6="accent6" hlink="hlink" folHlink="folHlink"/>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68B60ED-12A6-4E8F-BEC0-51C848293D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610473" y="-1"/>
            <a:ext cx="4581527" cy="6858002"/>
            <a:chOff x="-2" y="-1"/>
            <a:chExt cx="4581527" cy="6858002"/>
          </a:xfrm>
          <a:effectLst>
            <a:outerShdw blurRad="381000" dist="50800" algn="ctr" rotWithShape="0">
              <a:srgbClr val="000000">
                <a:alpha val="10000"/>
              </a:srgbClr>
            </a:outerShdw>
          </a:effectLst>
        </p:grpSpPr>
        <p:sp>
          <p:nvSpPr>
            <p:cNvPr id="25" name="Freeform: Shape 24">
              <a:extLst>
                <a:ext uri="{FF2B5EF4-FFF2-40B4-BE49-F238E27FC236}">
                  <a16:creationId xmlns:a16="http://schemas.microsoft.com/office/drawing/2014/main" id="{30BC0D2E-5539-4226-9365-4C91A669F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5CFD9A01-9690-4919-B665-502FC74B05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7" name="Group 26">
                <a:extLst>
                  <a:ext uri="{FF2B5EF4-FFF2-40B4-BE49-F238E27FC236}">
                    <a16:creationId xmlns:a16="http://schemas.microsoft.com/office/drawing/2014/main" id="{852825F8-C03C-49A2-A5E6-B4D54D390FC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1" name="Freeform: Shape 30">
                  <a:extLst>
                    <a:ext uri="{FF2B5EF4-FFF2-40B4-BE49-F238E27FC236}">
                      <a16:creationId xmlns:a16="http://schemas.microsoft.com/office/drawing/2014/main" id="{8BFB274F-4DDB-493B-B268-29B432CAF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CFBE0988-3007-4563-B977-C46776E31B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9B6043CD-E32C-4D59-8B8C-2004748E723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29" name="Freeform: Shape 28">
                  <a:extLst>
                    <a:ext uri="{FF2B5EF4-FFF2-40B4-BE49-F238E27FC236}">
                      <a16:creationId xmlns:a16="http://schemas.microsoft.com/office/drawing/2014/main" id="{D97C5793-368D-4A4A-ACCD-C6E65C45F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2B2C7616-5CAF-4CDF-B8AF-5B94A6CEF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7C37265B-D149-4D24-A316-2ED23746DE37}"/>
              </a:ext>
            </a:extLst>
          </p:cNvPr>
          <p:cNvSpPr>
            <a:spLocks noGrp="1"/>
          </p:cNvSpPr>
          <p:nvPr>
            <p:ph type="title"/>
          </p:nvPr>
        </p:nvSpPr>
        <p:spPr>
          <a:xfrm>
            <a:off x="8737600" y="1641752"/>
            <a:ext cx="2655887" cy="3917257"/>
          </a:xfrm>
        </p:spPr>
        <p:txBody>
          <a:bodyPr anchor="b">
            <a:normAutofit/>
          </a:bodyPr>
          <a:lstStyle/>
          <a:p>
            <a:r>
              <a:rPr lang="en-AU" sz="4000">
                <a:solidFill>
                  <a:schemeClr val="bg1"/>
                </a:solidFill>
              </a:rPr>
              <a:t>Trauma and Grief</a:t>
            </a:r>
          </a:p>
        </p:txBody>
      </p:sp>
      <p:graphicFrame>
        <p:nvGraphicFramePr>
          <p:cNvPr id="4" name="Table 4">
            <a:extLst>
              <a:ext uri="{FF2B5EF4-FFF2-40B4-BE49-F238E27FC236}">
                <a16:creationId xmlns:a16="http://schemas.microsoft.com/office/drawing/2014/main" id="{C8858EA5-D59C-4CDB-9D95-07207A7E46D6}"/>
              </a:ext>
            </a:extLst>
          </p:cNvPr>
          <p:cNvGraphicFramePr>
            <a:graphicFrameLocks noGrp="1"/>
          </p:cNvGraphicFramePr>
          <p:nvPr>
            <p:ph idx="1"/>
            <p:extLst>
              <p:ext uri="{D42A27DB-BD31-4B8C-83A1-F6EECF244321}">
                <p14:modId xmlns:p14="http://schemas.microsoft.com/office/powerpoint/2010/main" val="2530121427"/>
              </p:ext>
            </p:extLst>
          </p:nvPr>
        </p:nvGraphicFramePr>
        <p:xfrm>
          <a:off x="838200" y="930249"/>
          <a:ext cx="6121401" cy="5006825"/>
        </p:xfrm>
        <a:graphic>
          <a:graphicData uri="http://schemas.openxmlformats.org/drawingml/2006/table">
            <a:tbl>
              <a:tblPr firstRow="1" bandRow="1">
                <a:tableStyleId>{5C22544A-7EE6-4342-B048-85BDC9FD1C3A}</a:tableStyleId>
              </a:tblPr>
              <a:tblGrid>
                <a:gridCol w="2989462">
                  <a:extLst>
                    <a:ext uri="{9D8B030D-6E8A-4147-A177-3AD203B41FA5}">
                      <a16:colId xmlns:a16="http://schemas.microsoft.com/office/drawing/2014/main" val="2017186858"/>
                    </a:ext>
                  </a:extLst>
                </a:gridCol>
                <a:gridCol w="3131939">
                  <a:extLst>
                    <a:ext uri="{9D8B030D-6E8A-4147-A177-3AD203B41FA5}">
                      <a16:colId xmlns:a16="http://schemas.microsoft.com/office/drawing/2014/main" val="1047499797"/>
                    </a:ext>
                  </a:extLst>
                </a:gridCol>
              </a:tblGrid>
              <a:tr h="412348">
                <a:tc>
                  <a:txBody>
                    <a:bodyPr/>
                    <a:lstStyle/>
                    <a:p>
                      <a:r>
                        <a:rPr lang="en-AU" sz="1900"/>
                        <a:t>Trauma</a:t>
                      </a:r>
                    </a:p>
                  </a:txBody>
                  <a:tcPr marL="93259" marR="93259" marT="46629" marB="46629"/>
                </a:tc>
                <a:tc>
                  <a:txBody>
                    <a:bodyPr/>
                    <a:lstStyle/>
                    <a:p>
                      <a:r>
                        <a:rPr lang="en-AU" sz="1900"/>
                        <a:t>Grief</a:t>
                      </a:r>
                    </a:p>
                  </a:txBody>
                  <a:tcPr marL="93259" marR="93259" marT="46629" marB="46629"/>
                </a:tc>
                <a:extLst>
                  <a:ext uri="{0D108BD9-81ED-4DB2-BD59-A6C34878D82A}">
                    <a16:rowId xmlns:a16="http://schemas.microsoft.com/office/drawing/2014/main" val="3302587829"/>
                  </a:ext>
                </a:extLst>
              </a:tr>
              <a:tr h="412348">
                <a:tc>
                  <a:txBody>
                    <a:bodyPr/>
                    <a:lstStyle/>
                    <a:p>
                      <a:r>
                        <a:rPr lang="en-AU" sz="1900"/>
                        <a:t>Intense threat</a:t>
                      </a:r>
                    </a:p>
                  </a:txBody>
                  <a:tcPr marL="93259" marR="93259" marT="46629" marB="46629"/>
                </a:tc>
                <a:tc>
                  <a:txBody>
                    <a:bodyPr/>
                    <a:lstStyle/>
                    <a:p>
                      <a:r>
                        <a:rPr lang="en-AU" sz="1900"/>
                        <a:t>Loss of something good</a:t>
                      </a:r>
                    </a:p>
                  </a:txBody>
                  <a:tcPr marL="93259" marR="93259" marT="46629" marB="46629"/>
                </a:tc>
                <a:extLst>
                  <a:ext uri="{0D108BD9-81ED-4DB2-BD59-A6C34878D82A}">
                    <a16:rowId xmlns:a16="http://schemas.microsoft.com/office/drawing/2014/main" val="3571596635"/>
                  </a:ext>
                </a:extLst>
              </a:tr>
              <a:tr h="412348">
                <a:tc>
                  <a:txBody>
                    <a:bodyPr/>
                    <a:lstStyle/>
                    <a:p>
                      <a:r>
                        <a:rPr lang="en-AU" sz="1900"/>
                        <a:t>Bad experience persists</a:t>
                      </a:r>
                    </a:p>
                  </a:txBody>
                  <a:tcPr marL="93259" marR="93259" marT="46629" marB="46629"/>
                </a:tc>
                <a:tc>
                  <a:txBody>
                    <a:bodyPr/>
                    <a:lstStyle/>
                    <a:p>
                      <a:r>
                        <a:rPr lang="en-AU" sz="1900"/>
                        <a:t>Want to recapture it</a:t>
                      </a:r>
                    </a:p>
                  </a:txBody>
                  <a:tcPr marL="93259" marR="93259" marT="46629" marB="46629"/>
                </a:tc>
                <a:extLst>
                  <a:ext uri="{0D108BD9-81ED-4DB2-BD59-A6C34878D82A}">
                    <a16:rowId xmlns:a16="http://schemas.microsoft.com/office/drawing/2014/main" val="1584222678"/>
                  </a:ext>
                </a:extLst>
              </a:tr>
              <a:tr h="412348">
                <a:tc>
                  <a:txBody>
                    <a:bodyPr/>
                    <a:lstStyle/>
                    <a:p>
                      <a:r>
                        <a:rPr lang="en-AU" sz="1900"/>
                        <a:t>Cant get away from it</a:t>
                      </a:r>
                    </a:p>
                  </a:txBody>
                  <a:tcPr marL="93259" marR="93259" marT="46629" marB="46629"/>
                </a:tc>
                <a:tc>
                  <a:txBody>
                    <a:bodyPr/>
                    <a:lstStyle/>
                    <a:p>
                      <a:r>
                        <a:rPr lang="en-AU" sz="1900"/>
                        <a:t>Thinking of what is lost </a:t>
                      </a:r>
                    </a:p>
                  </a:txBody>
                  <a:tcPr marL="93259" marR="93259" marT="46629" marB="46629"/>
                </a:tc>
                <a:extLst>
                  <a:ext uri="{0D108BD9-81ED-4DB2-BD59-A6C34878D82A}">
                    <a16:rowId xmlns:a16="http://schemas.microsoft.com/office/drawing/2014/main" val="3455497419"/>
                  </a:ext>
                </a:extLst>
              </a:tr>
              <a:tr h="412348">
                <a:tc>
                  <a:txBody>
                    <a:bodyPr/>
                    <a:lstStyle/>
                    <a:p>
                      <a:r>
                        <a:rPr lang="en-AU" sz="1900"/>
                        <a:t>Contaminates the present</a:t>
                      </a:r>
                    </a:p>
                  </a:txBody>
                  <a:tcPr marL="93259" marR="93259" marT="46629" marB="46629"/>
                </a:tc>
                <a:tc>
                  <a:txBody>
                    <a:bodyPr/>
                    <a:lstStyle/>
                    <a:p>
                      <a:r>
                        <a:rPr lang="en-AU" sz="1900"/>
                        <a:t>Don’t want to forget</a:t>
                      </a:r>
                    </a:p>
                  </a:txBody>
                  <a:tcPr marL="93259" marR="93259" marT="46629" marB="46629"/>
                </a:tc>
                <a:extLst>
                  <a:ext uri="{0D108BD9-81ED-4DB2-BD59-A6C34878D82A}">
                    <a16:rowId xmlns:a16="http://schemas.microsoft.com/office/drawing/2014/main" val="2059853546"/>
                  </a:ext>
                </a:extLst>
              </a:tr>
              <a:tr h="412348">
                <a:tc>
                  <a:txBody>
                    <a:bodyPr/>
                    <a:lstStyle/>
                    <a:p>
                      <a:r>
                        <a:rPr lang="en-AU" sz="1900"/>
                        <a:t>Fear and horror </a:t>
                      </a:r>
                    </a:p>
                  </a:txBody>
                  <a:tcPr marL="93259" marR="93259" marT="46629" marB="46629"/>
                </a:tc>
                <a:tc>
                  <a:txBody>
                    <a:bodyPr/>
                    <a:lstStyle/>
                    <a:p>
                      <a:r>
                        <a:rPr lang="en-AU" sz="1900"/>
                        <a:t>Sadness and regret </a:t>
                      </a:r>
                    </a:p>
                  </a:txBody>
                  <a:tcPr marL="93259" marR="93259" marT="46629" marB="46629"/>
                </a:tc>
                <a:extLst>
                  <a:ext uri="{0D108BD9-81ED-4DB2-BD59-A6C34878D82A}">
                    <a16:rowId xmlns:a16="http://schemas.microsoft.com/office/drawing/2014/main" val="2423034053"/>
                  </a:ext>
                </a:extLst>
              </a:tr>
              <a:tr h="412348">
                <a:tc>
                  <a:txBody>
                    <a:bodyPr/>
                    <a:lstStyle/>
                    <a:p>
                      <a:r>
                        <a:rPr lang="en-AU" sz="1900"/>
                        <a:t>High arousal</a:t>
                      </a:r>
                    </a:p>
                  </a:txBody>
                  <a:tcPr marL="93259" marR="93259" marT="46629" marB="46629"/>
                </a:tc>
                <a:tc>
                  <a:txBody>
                    <a:bodyPr/>
                    <a:lstStyle/>
                    <a:p>
                      <a:r>
                        <a:rPr lang="en-AU" sz="1900"/>
                        <a:t>Exhaustion/fatigue</a:t>
                      </a:r>
                    </a:p>
                  </a:txBody>
                  <a:tcPr marL="93259" marR="93259" marT="46629" marB="46629"/>
                </a:tc>
                <a:extLst>
                  <a:ext uri="{0D108BD9-81ED-4DB2-BD59-A6C34878D82A}">
                    <a16:rowId xmlns:a16="http://schemas.microsoft.com/office/drawing/2014/main" val="4085188797"/>
                  </a:ext>
                </a:extLst>
              </a:tr>
              <a:tr h="412348">
                <a:tc>
                  <a:txBody>
                    <a:bodyPr/>
                    <a:lstStyle/>
                    <a:p>
                      <a:r>
                        <a:rPr lang="en-AU" sz="1900"/>
                        <a:t>Distress and numbness</a:t>
                      </a:r>
                    </a:p>
                  </a:txBody>
                  <a:tcPr marL="93259" marR="93259" marT="46629" marB="46629"/>
                </a:tc>
                <a:tc>
                  <a:txBody>
                    <a:bodyPr/>
                    <a:lstStyle/>
                    <a:p>
                      <a:r>
                        <a:rPr lang="en-AU" sz="1900"/>
                        <a:t>Distress and numbness</a:t>
                      </a:r>
                    </a:p>
                  </a:txBody>
                  <a:tcPr marL="93259" marR="93259" marT="46629" marB="46629"/>
                </a:tc>
                <a:extLst>
                  <a:ext uri="{0D108BD9-81ED-4DB2-BD59-A6C34878D82A}">
                    <a16:rowId xmlns:a16="http://schemas.microsoft.com/office/drawing/2014/main" val="4057858519"/>
                  </a:ext>
                </a:extLst>
              </a:tr>
              <a:tr h="412348">
                <a:tc>
                  <a:txBody>
                    <a:bodyPr/>
                    <a:lstStyle/>
                    <a:p>
                      <a:r>
                        <a:rPr lang="en-AU" sz="1900"/>
                        <a:t>Want to avoid memories</a:t>
                      </a:r>
                    </a:p>
                  </a:txBody>
                  <a:tcPr marL="93259" marR="93259" marT="46629" marB="46629"/>
                </a:tc>
                <a:tc>
                  <a:txBody>
                    <a:bodyPr/>
                    <a:lstStyle/>
                    <a:p>
                      <a:r>
                        <a:rPr lang="en-AU" sz="1900"/>
                        <a:t>Want to dwell on memories</a:t>
                      </a:r>
                    </a:p>
                  </a:txBody>
                  <a:tcPr marL="93259" marR="93259" marT="46629" marB="46629"/>
                </a:tc>
                <a:extLst>
                  <a:ext uri="{0D108BD9-81ED-4DB2-BD59-A6C34878D82A}">
                    <a16:rowId xmlns:a16="http://schemas.microsoft.com/office/drawing/2014/main" val="2742596968"/>
                  </a:ext>
                </a:extLst>
              </a:tr>
              <a:tr h="412348">
                <a:tc>
                  <a:txBody>
                    <a:bodyPr/>
                    <a:lstStyle/>
                    <a:p>
                      <a:r>
                        <a:rPr lang="en-AU" sz="1900"/>
                        <a:t>Cant process information</a:t>
                      </a:r>
                    </a:p>
                  </a:txBody>
                  <a:tcPr marL="93259" marR="93259" marT="46629" marB="46629"/>
                </a:tc>
                <a:tc>
                  <a:txBody>
                    <a:bodyPr/>
                    <a:lstStyle/>
                    <a:p>
                      <a:r>
                        <a:rPr lang="en-AU" sz="1900"/>
                        <a:t>Hungry for information</a:t>
                      </a:r>
                    </a:p>
                  </a:txBody>
                  <a:tcPr marL="93259" marR="93259" marT="46629" marB="46629"/>
                </a:tc>
                <a:extLst>
                  <a:ext uri="{0D108BD9-81ED-4DB2-BD59-A6C34878D82A}">
                    <a16:rowId xmlns:a16="http://schemas.microsoft.com/office/drawing/2014/main" val="834598827"/>
                  </a:ext>
                </a:extLst>
              </a:tr>
              <a:tr h="412348">
                <a:tc>
                  <a:txBody>
                    <a:bodyPr/>
                    <a:lstStyle/>
                    <a:p>
                      <a:r>
                        <a:rPr lang="en-AU" sz="1900"/>
                        <a:t>Loss of self awareness</a:t>
                      </a:r>
                    </a:p>
                  </a:txBody>
                  <a:tcPr marL="93259" marR="93259" marT="46629" marB="46629"/>
                </a:tc>
                <a:tc>
                  <a:txBody>
                    <a:bodyPr/>
                    <a:lstStyle/>
                    <a:p>
                      <a:r>
                        <a:rPr lang="en-AU" sz="1900" dirty="0"/>
                        <a:t>Increased self awareness</a:t>
                      </a:r>
                    </a:p>
                  </a:txBody>
                  <a:tcPr marL="93259" marR="93259" marT="46629" marB="46629"/>
                </a:tc>
                <a:extLst>
                  <a:ext uri="{0D108BD9-81ED-4DB2-BD59-A6C34878D82A}">
                    <a16:rowId xmlns:a16="http://schemas.microsoft.com/office/drawing/2014/main" val="1471746512"/>
                  </a:ext>
                </a:extLst>
              </a:tr>
              <a:tr h="470997">
                <a:tc>
                  <a:txBody>
                    <a:bodyPr/>
                    <a:lstStyle/>
                    <a:p>
                      <a:endParaRPr lang="en-AU" sz="1900"/>
                    </a:p>
                  </a:txBody>
                  <a:tcPr marL="93259" marR="93259" marT="46629" marB="46629"/>
                </a:tc>
                <a:tc>
                  <a:txBody>
                    <a:bodyPr/>
                    <a:lstStyle/>
                    <a:p>
                      <a:endParaRPr lang="en-AU" sz="1900"/>
                    </a:p>
                  </a:txBody>
                  <a:tcPr marL="93259" marR="93259" marT="46629" marB="46629"/>
                </a:tc>
                <a:extLst>
                  <a:ext uri="{0D108BD9-81ED-4DB2-BD59-A6C34878D82A}">
                    <a16:rowId xmlns:a16="http://schemas.microsoft.com/office/drawing/2014/main" val="1987868581"/>
                  </a:ext>
                </a:extLst>
              </a:tr>
            </a:tbl>
          </a:graphicData>
        </a:graphic>
      </p:graphicFrame>
    </p:spTree>
    <p:extLst>
      <p:ext uri="{BB962C8B-B14F-4D97-AF65-F5344CB8AC3E}">
        <p14:creationId xmlns:p14="http://schemas.microsoft.com/office/powerpoint/2010/main" val="3962985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5280</Words>
  <Application>Microsoft Office PowerPoint</Application>
  <PresentationFormat>Widescreen</PresentationFormat>
  <Paragraphs>528</Paragraphs>
  <Slides>19</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Book Antiqua</vt:lpstr>
      <vt:lpstr>Calibri</vt:lpstr>
      <vt:lpstr>Calibri Light</vt:lpstr>
      <vt:lpstr>Open Sans</vt:lpstr>
      <vt:lpstr>Times</vt:lpstr>
      <vt:lpstr>Tw Cen MT</vt:lpstr>
      <vt:lpstr>Wingdings</vt:lpstr>
      <vt:lpstr>Wingdings 2</vt:lpstr>
      <vt:lpstr>Office Theme</vt:lpstr>
      <vt:lpstr>Trauma and Loss</vt:lpstr>
      <vt:lpstr>Trauma - Definitions</vt:lpstr>
      <vt:lpstr>Contexts of trauma</vt:lpstr>
      <vt:lpstr>TRAUMA</vt:lpstr>
      <vt:lpstr>Trauma Reactions</vt:lpstr>
      <vt:lpstr>PowerPoint Presentation</vt:lpstr>
      <vt:lpstr> Impact on Individual/Bio-Psychosocial Model </vt:lpstr>
      <vt:lpstr>PowerPoint Presentation</vt:lpstr>
      <vt:lpstr>Trauma and Grief</vt:lpstr>
      <vt:lpstr>Types of Trauma related to grief and suicide</vt:lpstr>
      <vt:lpstr>PowerPoint Presentation</vt:lpstr>
      <vt:lpstr>PowerPoint Presentation</vt:lpstr>
      <vt:lpstr>PowerPoint Presentation</vt:lpstr>
      <vt:lpstr>Grounding</vt:lpstr>
      <vt:lpstr>PowerPoint Presentation</vt:lpstr>
      <vt:lpstr>How we can intervene with traumatic grief</vt:lpstr>
      <vt:lpstr>PowerPoint Presentation</vt:lpstr>
      <vt:lpstr>PowerPoint Presentation</vt:lpstr>
      <vt:lpstr>Services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Returning to work</dc:title>
  <dc:creator>joan washington</dc:creator>
  <cp:lastModifiedBy>joan washington</cp:lastModifiedBy>
  <cp:revision>4</cp:revision>
  <dcterms:created xsi:type="dcterms:W3CDTF">2022-04-06T04:34:51Z</dcterms:created>
  <dcterms:modified xsi:type="dcterms:W3CDTF">2022-07-06T05:34:38Z</dcterms:modified>
</cp:coreProperties>
</file>